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4"/>
    <p:sldMasterId id="2147483657" r:id="rId5"/>
    <p:sldMasterId id="2147483658" r:id="rId6"/>
  </p:sldMasterIdLst>
  <p:notesMasterIdLst>
    <p:notesMasterId r:id="rId35"/>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x="12192000" cy="6858000"/>
  <p:notesSz cx="6858000" cy="9144000"/>
  <p:embeddedFontLst>
    <p:embeddedFont>
      <p:font typeface="Arial Narrow" panose="020B060602020203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eria Bellon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164D3C-0FE0-4515-9C82-CCEB02A1FCAC}">
  <a:tblStyle styleId="{DF164D3C-0FE0-4515-9C82-CCEB02A1FCA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5-24T07:39:50.979" idx="1">
    <p:pos x="247" y="237"/>
    <p:text>Sarebbe meglio prendere le immagine del lago di cui mostriamo i risultati</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df50ab012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12df50ab012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2df50ab012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g12df50ab012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2df50ab012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12df50ab012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df50ab012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12df50ab012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2df50ab012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12df50ab012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2df50ab012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12df50ab012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2e300d0789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12e300d078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2df50ab012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g12df50ab012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2df50ab01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g12df50ab01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2df50ab012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12df50ab012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2df50ab012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12df50ab012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White">
  <p:cSld name="Title Slide - White">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2"/>
          <p:cNvSpPr txBox="1">
            <a:spLocks noGrp="1"/>
          </p:cNvSpPr>
          <p:nvPr>
            <p:ph type="body" idx="1"/>
          </p:nvPr>
        </p:nvSpPr>
        <p:spPr>
          <a:xfrm>
            <a:off x="390761" y="2464985"/>
            <a:ext cx="11419101" cy="231021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5800"/>
              <a:buFont typeface="Arial"/>
              <a:buNone/>
              <a:defRPr sz="58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 White">
  <p:cSld name="Section Title - White">
    <p:spTree>
      <p:nvGrpSpPr>
        <p:cNvPr id="1" name="Shape 22"/>
        <p:cNvGrpSpPr/>
        <p:nvPr/>
      </p:nvGrpSpPr>
      <p:grpSpPr>
        <a:xfrm>
          <a:off x="0" y="0"/>
          <a:ext cx="0" cy="0"/>
          <a:chOff x="0" y="0"/>
          <a:chExt cx="0" cy="0"/>
        </a:xfrm>
      </p:grpSpPr>
      <p:sp>
        <p:nvSpPr>
          <p:cNvPr id="23" name="Google Shape;23;p3"/>
          <p:cNvSpPr txBox="1">
            <a:spLocks noGrp="1"/>
          </p:cNvSpPr>
          <p:nvPr>
            <p:ph type="body" idx="1"/>
          </p:nvPr>
        </p:nvSpPr>
        <p:spPr>
          <a:xfrm>
            <a:off x="392264" y="1882525"/>
            <a:ext cx="11419101" cy="231021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2E4F87"/>
              </a:buClr>
              <a:buSzPts val="5800"/>
              <a:buFont typeface="Arial"/>
              <a:buNone/>
              <a:defRPr sz="5800" b="1" i="0" u="none" strike="noStrike" cap="none">
                <a:solidFill>
                  <a:srgbClr val="2E4F8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p:nvPr/>
        </p:nvSpPr>
        <p:spPr>
          <a:xfrm>
            <a:off x="11366500" y="6213474"/>
            <a:ext cx="438515" cy="17901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2E4F87"/>
              </a:buClr>
              <a:buSzPts val="1600"/>
              <a:buFont typeface="Arial"/>
              <a:buNone/>
            </a:pPr>
            <a:fld id="{00000000-1234-1234-1234-123412341234}" type="slidenum">
              <a:rPr lang="it-IT" sz="1600" b="1" i="0" u="none" strike="noStrike" cap="none">
                <a:solidFill>
                  <a:srgbClr val="2E4F87"/>
                </a:solidFill>
                <a:latin typeface="Arial"/>
                <a:ea typeface="Arial"/>
                <a:cs typeface="Arial"/>
                <a:sym typeface="Arial"/>
              </a:rPr>
              <a:t>‹#›</a:t>
            </a:fld>
            <a:endParaRPr sz="1600" b="1" i="0" u="none" strike="noStrike" cap="none">
              <a:solidFill>
                <a:srgbClr val="2E4F87"/>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umn - Bullets">
  <p:cSld name="1 Coumn - Bullets">
    <p:spTree>
      <p:nvGrpSpPr>
        <p:cNvPr id="1" name="Shape 33"/>
        <p:cNvGrpSpPr/>
        <p:nvPr/>
      </p:nvGrpSpPr>
      <p:grpSpPr>
        <a:xfrm>
          <a:off x="0" y="0"/>
          <a:ext cx="0" cy="0"/>
          <a:chOff x="0" y="0"/>
          <a:chExt cx="0" cy="0"/>
        </a:xfrm>
      </p:grpSpPr>
      <p:sp>
        <p:nvSpPr>
          <p:cNvPr id="34" name="Google Shape;34;p5"/>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2E4F87"/>
              </a:buClr>
              <a:buSzPts val="3600"/>
              <a:buFont typeface="Arial"/>
              <a:buNone/>
              <a:defRPr sz="3600" b="1" i="0" u="none" strike="noStrike" cap="none">
                <a:solidFill>
                  <a:srgbClr val="2E4F8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p:nvPr/>
        </p:nvSpPr>
        <p:spPr>
          <a:xfrm>
            <a:off x="11366500" y="6213474"/>
            <a:ext cx="438515" cy="17901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2E4F87"/>
              </a:buClr>
              <a:buSzPts val="1600"/>
              <a:buFont typeface="Arial"/>
              <a:buNone/>
            </a:pPr>
            <a:fld id="{00000000-1234-1234-1234-123412341234}" type="slidenum">
              <a:rPr lang="it-IT" sz="1600" b="1" i="0" u="none" strike="noStrike" cap="none">
                <a:solidFill>
                  <a:srgbClr val="2E4F87"/>
                </a:solidFill>
                <a:latin typeface="Arial"/>
                <a:ea typeface="Arial"/>
                <a:cs typeface="Arial"/>
                <a:sym typeface="Arial"/>
              </a:rPr>
              <a:t>‹#›</a:t>
            </a:fld>
            <a:endParaRPr sz="1600" b="1" i="0" u="none" strike="noStrike" cap="none">
              <a:solidFill>
                <a:srgbClr val="2E4F87"/>
              </a:solidFill>
              <a:latin typeface="Arial"/>
              <a:ea typeface="Arial"/>
              <a:cs typeface="Arial"/>
              <a:sym typeface="Arial"/>
            </a:endParaRPr>
          </a:p>
        </p:txBody>
      </p:sp>
      <p:sp>
        <p:nvSpPr>
          <p:cNvPr id="36" name="Google Shape;36;p5"/>
          <p:cNvSpPr txBox="1">
            <a:spLocks noGrp="1"/>
          </p:cNvSpPr>
          <p:nvPr>
            <p:ph type="body" idx="2"/>
          </p:nvPr>
        </p:nvSpPr>
        <p:spPr>
          <a:xfrm>
            <a:off x="392113" y="1221288"/>
            <a:ext cx="11406187" cy="4559473"/>
          </a:xfrm>
          <a:prstGeom prst="rect">
            <a:avLst/>
          </a:prstGeom>
          <a:noFill/>
          <a:ln>
            <a:noFill/>
          </a:ln>
        </p:spPr>
        <p:txBody>
          <a:bodyPr spcFirstLastPara="1" wrap="square" lIns="0" tIns="0" rIns="0" bIns="0" anchor="t" anchorCtr="0">
            <a:noAutofit/>
          </a:bodyPr>
          <a:lstStyle>
            <a:lvl1pPr marL="457200" marR="0" lvl="0" indent="-403225" algn="l" rtl="0">
              <a:lnSpc>
                <a:spcPct val="90000"/>
              </a:lnSpc>
              <a:spcBef>
                <a:spcPts val="400"/>
              </a:spcBef>
              <a:spcAft>
                <a:spcPts val="0"/>
              </a:spcAft>
              <a:buClr>
                <a:srgbClr val="6199D2"/>
              </a:buClr>
              <a:buSzPts val="2750"/>
              <a:buFont typeface="Arial"/>
              <a:buChar char="•"/>
              <a:defRPr sz="2200" b="0" i="0" u="none" strike="noStrike" cap="none">
                <a:solidFill>
                  <a:srgbClr val="3C3C3A"/>
                </a:solidFill>
                <a:latin typeface="Arial"/>
                <a:ea typeface="Arial"/>
                <a:cs typeface="Arial"/>
                <a:sym typeface="Arial"/>
              </a:defRPr>
            </a:lvl1pPr>
            <a:lvl2pPr marL="914400" marR="0" lvl="1" indent="-342900" algn="l" rtl="0">
              <a:lnSpc>
                <a:spcPct val="90000"/>
              </a:lnSpc>
              <a:spcBef>
                <a:spcPts val="400"/>
              </a:spcBef>
              <a:spcAft>
                <a:spcPts val="0"/>
              </a:spcAft>
              <a:buClr>
                <a:srgbClr val="6199D2"/>
              </a:buClr>
              <a:buSzPts val="1800"/>
              <a:buFont typeface="Arial"/>
              <a:buChar char="→"/>
              <a:defRPr sz="1800" b="0" i="0" u="none" strike="noStrike" cap="none">
                <a:solidFill>
                  <a:srgbClr val="3C3C3A"/>
                </a:solidFill>
                <a:latin typeface="Arial"/>
                <a:ea typeface="Arial"/>
                <a:cs typeface="Arial"/>
                <a:sym typeface="Arial"/>
              </a:defRPr>
            </a:lvl2pPr>
            <a:lvl3pPr marL="1371600" marR="0" lvl="2" indent="-342900" algn="l" rtl="0">
              <a:lnSpc>
                <a:spcPct val="90000"/>
              </a:lnSpc>
              <a:spcBef>
                <a:spcPts val="400"/>
              </a:spcBef>
              <a:spcAft>
                <a:spcPts val="0"/>
              </a:spcAft>
              <a:buClr>
                <a:srgbClr val="D0CECE"/>
              </a:buClr>
              <a:buSzPts val="1800"/>
              <a:buFont typeface="Arial"/>
              <a:buChar char="→"/>
              <a:defRPr sz="1800" b="0" i="0" u="none" strike="noStrike" cap="none">
                <a:solidFill>
                  <a:srgbClr val="3C3C3A"/>
                </a:solidFill>
                <a:latin typeface="Arial"/>
                <a:ea typeface="Arial"/>
                <a:cs typeface="Arial"/>
                <a:sym typeface="Arial"/>
              </a:defRPr>
            </a:lvl3pPr>
            <a:lvl4pPr marL="1828800" marR="0" lvl="3" indent="-228600" algn="l" rtl="0">
              <a:lnSpc>
                <a:spcPct val="90000"/>
              </a:lnSpc>
              <a:spcBef>
                <a:spcPts val="400"/>
              </a:spcBef>
              <a:spcAft>
                <a:spcPts val="0"/>
              </a:spcAft>
              <a:buClr>
                <a:srgbClr val="3C3C3A"/>
              </a:buClr>
              <a:buSzPts val="1400"/>
              <a:buFont typeface="Arial"/>
              <a:buNone/>
              <a:defRPr sz="1400" b="0" i="0" u="none" strike="noStrike" cap="none">
                <a:solidFill>
                  <a:srgbClr val="3C3C3A"/>
                </a:solidFill>
                <a:latin typeface="Arial"/>
                <a:ea typeface="Arial"/>
                <a:cs typeface="Arial"/>
                <a:sym typeface="Arial"/>
              </a:defRPr>
            </a:lvl4pPr>
            <a:lvl5pPr marL="2286000" marR="0" lvl="4" indent="-228600" algn="l" rtl="0">
              <a:lnSpc>
                <a:spcPct val="90000"/>
              </a:lnSpc>
              <a:spcBef>
                <a:spcPts val="400"/>
              </a:spcBef>
              <a:spcAft>
                <a:spcPts val="0"/>
              </a:spcAft>
              <a:buClr>
                <a:srgbClr val="3C3C3A"/>
              </a:buClr>
              <a:buSzPts val="1400"/>
              <a:buFont typeface="Arial"/>
              <a:buNone/>
              <a:defRPr sz="1400" b="0" i="0" u="none" strike="noStrike" cap="none">
                <a:solidFill>
                  <a:srgbClr val="3C3C3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 White">
  <p:cSld name="Section Title - White">
    <p:spTree>
      <p:nvGrpSpPr>
        <p:cNvPr id="1" name="Shape 37"/>
        <p:cNvGrpSpPr/>
        <p:nvPr/>
      </p:nvGrpSpPr>
      <p:grpSpPr>
        <a:xfrm>
          <a:off x="0" y="0"/>
          <a:ext cx="0" cy="0"/>
          <a:chOff x="0" y="0"/>
          <a:chExt cx="0" cy="0"/>
        </a:xfrm>
      </p:grpSpPr>
      <p:sp>
        <p:nvSpPr>
          <p:cNvPr id="38" name="Google Shape;38;p6"/>
          <p:cNvSpPr txBox="1">
            <a:spLocks noGrp="1"/>
          </p:cNvSpPr>
          <p:nvPr>
            <p:ph type="body" idx="1"/>
          </p:nvPr>
        </p:nvSpPr>
        <p:spPr>
          <a:xfrm>
            <a:off x="392264" y="1882525"/>
            <a:ext cx="11419101" cy="231021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2E4F87"/>
              </a:buClr>
              <a:buSzPts val="5800"/>
              <a:buFont typeface="Arial"/>
              <a:buNone/>
              <a:defRPr sz="5800" b="1" i="0" u="none" strike="noStrike" cap="none">
                <a:solidFill>
                  <a:srgbClr val="2E4F8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p:nvPr/>
        </p:nvSpPr>
        <p:spPr>
          <a:xfrm>
            <a:off x="11366500" y="6213474"/>
            <a:ext cx="438515" cy="17901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2E4F87"/>
              </a:buClr>
              <a:buSzPts val="1600"/>
              <a:buFont typeface="Arial"/>
              <a:buNone/>
            </a:pPr>
            <a:fld id="{00000000-1234-1234-1234-123412341234}" type="slidenum">
              <a:rPr lang="it-IT" sz="1600" b="1" i="0" u="none" strike="noStrike" cap="none">
                <a:solidFill>
                  <a:srgbClr val="2E4F87"/>
                </a:solidFill>
                <a:latin typeface="Arial"/>
                <a:ea typeface="Arial"/>
                <a:cs typeface="Arial"/>
                <a:sym typeface="Arial"/>
              </a:rPr>
              <a:t>‹#›</a:t>
            </a:fld>
            <a:endParaRPr sz="1600" b="1" i="0" u="none" strike="noStrike" cap="none">
              <a:solidFill>
                <a:srgbClr val="2E4F87"/>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Column - Bullets">
  <p:cSld name="2 Column - Bullets">
    <p:spTree>
      <p:nvGrpSpPr>
        <p:cNvPr id="1" name="Shape 40"/>
        <p:cNvGrpSpPr/>
        <p:nvPr/>
      </p:nvGrpSpPr>
      <p:grpSpPr>
        <a:xfrm>
          <a:off x="0" y="0"/>
          <a:ext cx="0" cy="0"/>
          <a:chOff x="0" y="0"/>
          <a:chExt cx="0" cy="0"/>
        </a:xfrm>
      </p:grpSpPr>
      <p:sp>
        <p:nvSpPr>
          <p:cNvPr id="41" name="Google Shape;41;p7"/>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2E4F87"/>
              </a:buClr>
              <a:buSzPts val="3600"/>
              <a:buFont typeface="Arial"/>
              <a:buNone/>
              <a:defRPr sz="3600" b="1" i="0" u="none" strike="noStrike" cap="none">
                <a:solidFill>
                  <a:srgbClr val="2E4F8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7"/>
          <p:cNvSpPr txBox="1"/>
          <p:nvPr/>
        </p:nvSpPr>
        <p:spPr>
          <a:xfrm>
            <a:off x="11366500" y="6213474"/>
            <a:ext cx="438515" cy="17901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2E4F87"/>
              </a:buClr>
              <a:buSzPts val="1600"/>
              <a:buFont typeface="Arial"/>
              <a:buNone/>
            </a:pPr>
            <a:fld id="{00000000-1234-1234-1234-123412341234}" type="slidenum">
              <a:rPr lang="it-IT" sz="1600" b="1" i="0" u="none" strike="noStrike" cap="none">
                <a:solidFill>
                  <a:srgbClr val="2E4F87"/>
                </a:solidFill>
                <a:latin typeface="Arial"/>
                <a:ea typeface="Arial"/>
                <a:cs typeface="Arial"/>
                <a:sym typeface="Arial"/>
              </a:rPr>
              <a:t>‹#›</a:t>
            </a:fld>
            <a:endParaRPr sz="1600" b="1" i="0" u="none" strike="noStrike" cap="none">
              <a:solidFill>
                <a:srgbClr val="2E4F87"/>
              </a:solidFill>
              <a:latin typeface="Arial"/>
              <a:ea typeface="Arial"/>
              <a:cs typeface="Arial"/>
              <a:sym typeface="Arial"/>
            </a:endParaRPr>
          </a:p>
        </p:txBody>
      </p:sp>
      <p:sp>
        <p:nvSpPr>
          <p:cNvPr id="43" name="Google Shape;43;p7"/>
          <p:cNvSpPr txBox="1">
            <a:spLocks noGrp="1"/>
          </p:cNvSpPr>
          <p:nvPr>
            <p:ph type="body" idx="2"/>
          </p:nvPr>
        </p:nvSpPr>
        <p:spPr>
          <a:xfrm>
            <a:off x="182880" y="969264"/>
            <a:ext cx="5913120" cy="5020056"/>
          </a:xfrm>
          <a:prstGeom prst="rect">
            <a:avLst/>
          </a:prstGeom>
          <a:noFill/>
          <a:ln>
            <a:noFill/>
          </a:ln>
        </p:spPr>
        <p:txBody>
          <a:bodyPr spcFirstLastPara="1" wrap="square" lIns="0" tIns="0" rIns="0" bIns="0" anchor="t" anchorCtr="0">
            <a:noAutofit/>
          </a:bodyPr>
          <a:lstStyle>
            <a:lvl1pPr marL="457200" marR="0" lvl="0" indent="-368300" algn="l" rtl="0">
              <a:lnSpc>
                <a:spcPct val="90000"/>
              </a:lnSpc>
              <a:spcBef>
                <a:spcPts val="1000"/>
              </a:spcBef>
              <a:spcAft>
                <a:spcPts val="0"/>
              </a:spcAft>
              <a:buClr>
                <a:srgbClr val="3C3C3A"/>
              </a:buClr>
              <a:buSzPts val="2200"/>
              <a:buFont typeface="Arial"/>
              <a:buChar char="•"/>
              <a:defRPr sz="2200" b="0" i="0" u="none" strike="noStrike" cap="none">
                <a:solidFill>
                  <a:srgbClr val="3C3C3A"/>
                </a:solidFill>
                <a:latin typeface="Arial"/>
                <a:ea typeface="Arial"/>
                <a:cs typeface="Arial"/>
                <a:sym typeface="Arial"/>
              </a:defRPr>
            </a:lvl1pPr>
            <a:lvl2pPr marL="914400" marR="0" lvl="1" indent="-342900" algn="l" rtl="0">
              <a:lnSpc>
                <a:spcPct val="90000"/>
              </a:lnSpc>
              <a:spcBef>
                <a:spcPts val="500"/>
              </a:spcBef>
              <a:spcAft>
                <a:spcPts val="0"/>
              </a:spcAft>
              <a:buClr>
                <a:srgbClr val="3C3C3A"/>
              </a:buClr>
              <a:buSzPts val="1800"/>
              <a:buFont typeface="Arial"/>
              <a:buChar char="•"/>
              <a:defRPr sz="1800" b="0" i="0" u="none" strike="noStrike" cap="none">
                <a:solidFill>
                  <a:srgbClr val="3C3C3A"/>
                </a:solidFill>
                <a:latin typeface="Arial"/>
                <a:ea typeface="Arial"/>
                <a:cs typeface="Arial"/>
                <a:sym typeface="Arial"/>
              </a:defRPr>
            </a:lvl2pPr>
            <a:lvl3pPr marL="1371600" marR="0" lvl="2" indent="-342900" algn="l" rtl="0">
              <a:lnSpc>
                <a:spcPct val="90000"/>
              </a:lnSpc>
              <a:spcBef>
                <a:spcPts val="500"/>
              </a:spcBef>
              <a:spcAft>
                <a:spcPts val="0"/>
              </a:spcAft>
              <a:buClr>
                <a:srgbClr val="3C3C3A"/>
              </a:buClr>
              <a:buSzPts val="1800"/>
              <a:buFont typeface="Arial"/>
              <a:buChar char="•"/>
              <a:defRPr sz="1800" b="0" i="0" u="none" strike="noStrike" cap="none">
                <a:solidFill>
                  <a:srgbClr val="3C3C3A"/>
                </a:solidFill>
                <a:latin typeface="Arial"/>
                <a:ea typeface="Arial"/>
                <a:cs typeface="Arial"/>
                <a:sym typeface="Arial"/>
              </a:defRPr>
            </a:lvl3pPr>
            <a:lvl4pPr marL="1828800" marR="0" lvl="3" indent="-317500" algn="l" rtl="0">
              <a:lnSpc>
                <a:spcPct val="90000"/>
              </a:lnSpc>
              <a:spcBef>
                <a:spcPts val="500"/>
              </a:spcBef>
              <a:spcAft>
                <a:spcPts val="0"/>
              </a:spcAft>
              <a:buClr>
                <a:srgbClr val="3C3C3A"/>
              </a:buClr>
              <a:buSzPts val="1400"/>
              <a:buFont typeface="Arial"/>
              <a:buChar char="•"/>
              <a:defRPr sz="1400" b="0" i="0" u="none" strike="noStrike" cap="none">
                <a:solidFill>
                  <a:srgbClr val="3C3C3A"/>
                </a:solidFill>
                <a:latin typeface="Arial"/>
                <a:ea typeface="Arial"/>
                <a:cs typeface="Arial"/>
                <a:sym typeface="Arial"/>
              </a:defRPr>
            </a:lvl4pPr>
            <a:lvl5pPr marL="2286000" marR="0" lvl="4" indent="-317500" algn="l" rtl="0">
              <a:lnSpc>
                <a:spcPct val="90000"/>
              </a:lnSpc>
              <a:spcBef>
                <a:spcPts val="500"/>
              </a:spcBef>
              <a:spcAft>
                <a:spcPts val="0"/>
              </a:spcAft>
              <a:buClr>
                <a:srgbClr val="3C3C3A"/>
              </a:buClr>
              <a:buSzPts val="1400"/>
              <a:buFont typeface="Arial"/>
              <a:buChar char="•"/>
              <a:defRPr sz="1400" b="0" i="0" u="none" strike="noStrike" cap="none">
                <a:solidFill>
                  <a:srgbClr val="3C3C3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body" idx="3"/>
          </p:nvPr>
        </p:nvSpPr>
        <p:spPr>
          <a:xfrm>
            <a:off x="6110806" y="969264"/>
            <a:ext cx="5898314" cy="5020056"/>
          </a:xfrm>
          <a:prstGeom prst="rect">
            <a:avLst/>
          </a:prstGeom>
          <a:noFill/>
          <a:ln>
            <a:noFill/>
          </a:ln>
        </p:spPr>
        <p:txBody>
          <a:bodyPr spcFirstLastPara="1" wrap="square" lIns="0" tIns="0" rIns="0" bIns="0" anchor="t" anchorCtr="0">
            <a:noAutofit/>
          </a:bodyPr>
          <a:lstStyle>
            <a:lvl1pPr marL="457200" marR="0" lvl="0" indent="-368300" algn="l" rtl="0">
              <a:lnSpc>
                <a:spcPct val="90000"/>
              </a:lnSpc>
              <a:spcBef>
                <a:spcPts val="1000"/>
              </a:spcBef>
              <a:spcAft>
                <a:spcPts val="0"/>
              </a:spcAft>
              <a:buClr>
                <a:srgbClr val="3C3C3A"/>
              </a:buClr>
              <a:buSzPts val="2200"/>
              <a:buFont typeface="Arial"/>
              <a:buChar char="•"/>
              <a:defRPr sz="2200" b="0" i="0" u="none" strike="noStrike" cap="none">
                <a:solidFill>
                  <a:srgbClr val="3C3C3A"/>
                </a:solidFill>
                <a:latin typeface="Arial"/>
                <a:ea typeface="Arial"/>
                <a:cs typeface="Arial"/>
                <a:sym typeface="Arial"/>
              </a:defRPr>
            </a:lvl1pPr>
            <a:lvl2pPr marL="914400" marR="0" lvl="1" indent="-342900" algn="l" rtl="0">
              <a:lnSpc>
                <a:spcPct val="90000"/>
              </a:lnSpc>
              <a:spcBef>
                <a:spcPts val="500"/>
              </a:spcBef>
              <a:spcAft>
                <a:spcPts val="0"/>
              </a:spcAft>
              <a:buClr>
                <a:srgbClr val="3C3C3A"/>
              </a:buClr>
              <a:buSzPts val="1800"/>
              <a:buFont typeface="Arial"/>
              <a:buChar char="•"/>
              <a:defRPr sz="1800" b="0" i="0" u="none" strike="noStrike" cap="none">
                <a:solidFill>
                  <a:srgbClr val="3C3C3A"/>
                </a:solidFill>
                <a:latin typeface="Arial"/>
                <a:ea typeface="Arial"/>
                <a:cs typeface="Arial"/>
                <a:sym typeface="Arial"/>
              </a:defRPr>
            </a:lvl2pPr>
            <a:lvl3pPr marL="1371600" marR="0" lvl="2" indent="-342900" algn="l" rtl="0">
              <a:lnSpc>
                <a:spcPct val="90000"/>
              </a:lnSpc>
              <a:spcBef>
                <a:spcPts val="500"/>
              </a:spcBef>
              <a:spcAft>
                <a:spcPts val="0"/>
              </a:spcAft>
              <a:buClr>
                <a:srgbClr val="3C3C3A"/>
              </a:buClr>
              <a:buSzPts val="1800"/>
              <a:buFont typeface="Arial"/>
              <a:buChar char="•"/>
              <a:defRPr sz="1800" b="0" i="0" u="none" strike="noStrike" cap="none">
                <a:solidFill>
                  <a:srgbClr val="3C3C3A"/>
                </a:solidFill>
                <a:latin typeface="Arial"/>
                <a:ea typeface="Arial"/>
                <a:cs typeface="Arial"/>
                <a:sym typeface="Arial"/>
              </a:defRPr>
            </a:lvl3pPr>
            <a:lvl4pPr marL="1828800" marR="0" lvl="3" indent="-317500" algn="l" rtl="0">
              <a:lnSpc>
                <a:spcPct val="90000"/>
              </a:lnSpc>
              <a:spcBef>
                <a:spcPts val="500"/>
              </a:spcBef>
              <a:spcAft>
                <a:spcPts val="0"/>
              </a:spcAft>
              <a:buClr>
                <a:srgbClr val="3C3C3A"/>
              </a:buClr>
              <a:buSzPts val="1400"/>
              <a:buFont typeface="Arial"/>
              <a:buChar char="•"/>
              <a:defRPr sz="1400" b="0" i="0" u="none" strike="noStrike" cap="none">
                <a:solidFill>
                  <a:srgbClr val="3C3C3A"/>
                </a:solidFill>
                <a:latin typeface="Arial"/>
                <a:ea typeface="Arial"/>
                <a:cs typeface="Arial"/>
                <a:sym typeface="Arial"/>
              </a:defRPr>
            </a:lvl4pPr>
            <a:lvl5pPr marL="2286000" marR="0" lvl="4" indent="-317500" algn="l" rtl="0">
              <a:lnSpc>
                <a:spcPct val="90000"/>
              </a:lnSpc>
              <a:spcBef>
                <a:spcPts val="500"/>
              </a:spcBef>
              <a:spcAft>
                <a:spcPts val="0"/>
              </a:spcAft>
              <a:buClr>
                <a:srgbClr val="3C3C3A"/>
              </a:buClr>
              <a:buSzPts val="1400"/>
              <a:buFont typeface="Arial"/>
              <a:buChar char="•"/>
              <a:defRPr sz="1400" b="0" i="0" u="none" strike="noStrike" cap="none">
                <a:solidFill>
                  <a:srgbClr val="3C3C3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 White">
  <p:cSld name="Title Slide - White">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body" idx="1"/>
          </p:nvPr>
        </p:nvSpPr>
        <p:spPr>
          <a:xfrm>
            <a:off x="390761" y="2464985"/>
            <a:ext cx="11419101" cy="231021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5800"/>
              <a:buFont typeface="Arial"/>
              <a:buNone/>
              <a:defRPr sz="58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 Blue">
  <p:cSld name="Section Title - Blue">
    <p:spTree>
      <p:nvGrpSpPr>
        <p:cNvPr id="1" name="Shape 55"/>
        <p:cNvGrpSpPr/>
        <p:nvPr/>
      </p:nvGrpSpPr>
      <p:grpSpPr>
        <a:xfrm>
          <a:off x="0" y="0"/>
          <a:ext cx="0" cy="0"/>
          <a:chOff x="0" y="0"/>
          <a:chExt cx="0" cy="0"/>
        </a:xfrm>
      </p:grpSpPr>
      <p:sp>
        <p:nvSpPr>
          <p:cNvPr id="56" name="Google Shape;56;p10"/>
          <p:cNvSpPr txBox="1">
            <a:spLocks noGrp="1"/>
          </p:cNvSpPr>
          <p:nvPr>
            <p:ph type="body" idx="1"/>
          </p:nvPr>
        </p:nvSpPr>
        <p:spPr>
          <a:xfrm>
            <a:off x="392264" y="1882525"/>
            <a:ext cx="11419101" cy="231021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5800"/>
              <a:buFont typeface="Arial"/>
              <a:buNone/>
              <a:defRPr sz="58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10"/>
          <p:cNvSpPr txBox="1"/>
          <p:nvPr/>
        </p:nvSpPr>
        <p:spPr>
          <a:xfrm>
            <a:off x="11366500" y="6213474"/>
            <a:ext cx="438515" cy="17901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lt1"/>
              </a:buClr>
              <a:buSzPts val="1600"/>
              <a:buFont typeface="Arial"/>
              <a:buNone/>
            </a:pPr>
            <a:fld id="{00000000-1234-1234-1234-123412341234}" type="slidenum">
              <a:rPr lang="it-IT" sz="1600" b="1" i="0" u="none" strike="noStrike" cap="none">
                <a:solidFill>
                  <a:schemeClr val="lt1"/>
                </a:solidFill>
                <a:latin typeface="Arial"/>
                <a:ea typeface="Arial"/>
                <a:cs typeface="Arial"/>
                <a:sym typeface="Arial"/>
              </a:rPr>
              <a:t>‹#›</a:t>
            </a:fld>
            <a:endParaRPr sz="16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 Coumn - Bullets">
  <p:cSld name="1 Coumn - Bullets">
    <p:spTree>
      <p:nvGrpSpPr>
        <p:cNvPr id="1" name="Shape 58"/>
        <p:cNvGrpSpPr/>
        <p:nvPr/>
      </p:nvGrpSpPr>
      <p:grpSpPr>
        <a:xfrm>
          <a:off x="0" y="0"/>
          <a:ext cx="0" cy="0"/>
          <a:chOff x="0" y="0"/>
          <a:chExt cx="0" cy="0"/>
        </a:xfrm>
      </p:grpSpPr>
      <p:sp>
        <p:nvSpPr>
          <p:cNvPr id="59" name="Google Shape;59;p11"/>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2E4F87"/>
              </a:buClr>
              <a:buSzPts val="3600"/>
              <a:buFont typeface="Arial"/>
              <a:buNone/>
              <a:defRPr sz="3600" b="1" i="0" u="none" strike="noStrike" cap="none">
                <a:solidFill>
                  <a:srgbClr val="2E4F8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1"/>
          <p:cNvSpPr txBox="1"/>
          <p:nvPr/>
        </p:nvSpPr>
        <p:spPr>
          <a:xfrm>
            <a:off x="11366500" y="6213474"/>
            <a:ext cx="438515" cy="17901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2E4F87"/>
              </a:buClr>
              <a:buSzPts val="1600"/>
              <a:buFont typeface="Arial"/>
              <a:buNone/>
            </a:pPr>
            <a:fld id="{00000000-1234-1234-1234-123412341234}" type="slidenum">
              <a:rPr lang="it-IT" sz="1600" b="1" i="0" u="none" strike="noStrike" cap="none">
                <a:solidFill>
                  <a:srgbClr val="2E4F87"/>
                </a:solidFill>
                <a:latin typeface="Arial"/>
                <a:ea typeface="Arial"/>
                <a:cs typeface="Arial"/>
                <a:sym typeface="Arial"/>
              </a:rPr>
              <a:t>‹#›</a:t>
            </a:fld>
            <a:endParaRPr sz="1600" b="1" i="0" u="none" strike="noStrike" cap="none">
              <a:solidFill>
                <a:srgbClr val="2E4F87"/>
              </a:solidFill>
              <a:latin typeface="Arial"/>
              <a:ea typeface="Arial"/>
              <a:cs typeface="Arial"/>
              <a:sym typeface="Arial"/>
            </a:endParaRPr>
          </a:p>
        </p:txBody>
      </p:sp>
      <p:sp>
        <p:nvSpPr>
          <p:cNvPr id="61" name="Google Shape;61;p11"/>
          <p:cNvSpPr txBox="1">
            <a:spLocks noGrp="1"/>
          </p:cNvSpPr>
          <p:nvPr>
            <p:ph type="body" idx="2"/>
          </p:nvPr>
        </p:nvSpPr>
        <p:spPr>
          <a:xfrm>
            <a:off x="392113" y="1221288"/>
            <a:ext cx="11406187" cy="4559473"/>
          </a:xfrm>
          <a:prstGeom prst="rect">
            <a:avLst/>
          </a:prstGeom>
          <a:noFill/>
          <a:ln>
            <a:noFill/>
          </a:ln>
        </p:spPr>
        <p:txBody>
          <a:bodyPr spcFirstLastPara="1" wrap="square" lIns="0" tIns="0" rIns="0" bIns="0" anchor="t" anchorCtr="0">
            <a:noAutofit/>
          </a:bodyPr>
          <a:lstStyle>
            <a:lvl1pPr marL="457200" marR="0" lvl="0" indent="-403225" algn="l" rtl="0">
              <a:lnSpc>
                <a:spcPct val="90000"/>
              </a:lnSpc>
              <a:spcBef>
                <a:spcPts val="400"/>
              </a:spcBef>
              <a:spcAft>
                <a:spcPts val="0"/>
              </a:spcAft>
              <a:buClr>
                <a:srgbClr val="6199D2"/>
              </a:buClr>
              <a:buSzPts val="2750"/>
              <a:buFont typeface="Arial"/>
              <a:buChar char="•"/>
              <a:defRPr sz="2200" b="0" i="0" u="none" strike="noStrike" cap="none">
                <a:solidFill>
                  <a:srgbClr val="3C3C3A"/>
                </a:solidFill>
                <a:latin typeface="Arial"/>
                <a:ea typeface="Arial"/>
                <a:cs typeface="Arial"/>
                <a:sym typeface="Arial"/>
              </a:defRPr>
            </a:lvl1pPr>
            <a:lvl2pPr marL="914400" marR="0" lvl="1" indent="-342900" algn="l" rtl="0">
              <a:lnSpc>
                <a:spcPct val="90000"/>
              </a:lnSpc>
              <a:spcBef>
                <a:spcPts val="400"/>
              </a:spcBef>
              <a:spcAft>
                <a:spcPts val="0"/>
              </a:spcAft>
              <a:buClr>
                <a:srgbClr val="6199D2"/>
              </a:buClr>
              <a:buSzPts val="1800"/>
              <a:buFont typeface="Arial"/>
              <a:buChar char="→"/>
              <a:defRPr sz="1800" b="0" i="0" u="none" strike="noStrike" cap="none">
                <a:solidFill>
                  <a:srgbClr val="3C3C3A"/>
                </a:solidFill>
                <a:latin typeface="Arial"/>
                <a:ea typeface="Arial"/>
                <a:cs typeface="Arial"/>
                <a:sym typeface="Arial"/>
              </a:defRPr>
            </a:lvl2pPr>
            <a:lvl3pPr marL="1371600" marR="0" lvl="2" indent="-342900" algn="l" rtl="0">
              <a:lnSpc>
                <a:spcPct val="90000"/>
              </a:lnSpc>
              <a:spcBef>
                <a:spcPts val="400"/>
              </a:spcBef>
              <a:spcAft>
                <a:spcPts val="0"/>
              </a:spcAft>
              <a:buClr>
                <a:srgbClr val="D0CECE"/>
              </a:buClr>
              <a:buSzPts val="1800"/>
              <a:buFont typeface="Arial"/>
              <a:buChar char="→"/>
              <a:defRPr sz="1800" b="0" i="0" u="none" strike="noStrike" cap="none">
                <a:solidFill>
                  <a:srgbClr val="3C3C3A"/>
                </a:solidFill>
                <a:latin typeface="Arial"/>
                <a:ea typeface="Arial"/>
                <a:cs typeface="Arial"/>
                <a:sym typeface="Arial"/>
              </a:defRPr>
            </a:lvl3pPr>
            <a:lvl4pPr marL="1828800" marR="0" lvl="3" indent="-228600" algn="l" rtl="0">
              <a:lnSpc>
                <a:spcPct val="90000"/>
              </a:lnSpc>
              <a:spcBef>
                <a:spcPts val="400"/>
              </a:spcBef>
              <a:spcAft>
                <a:spcPts val="0"/>
              </a:spcAft>
              <a:buClr>
                <a:srgbClr val="3C3C3A"/>
              </a:buClr>
              <a:buSzPts val="1400"/>
              <a:buFont typeface="Arial"/>
              <a:buNone/>
              <a:defRPr sz="1400" b="0" i="0" u="none" strike="noStrike" cap="none">
                <a:solidFill>
                  <a:srgbClr val="3C3C3A"/>
                </a:solidFill>
                <a:latin typeface="Arial"/>
                <a:ea typeface="Arial"/>
                <a:cs typeface="Arial"/>
                <a:sym typeface="Arial"/>
              </a:defRPr>
            </a:lvl4pPr>
            <a:lvl5pPr marL="2286000" marR="0" lvl="4" indent="-228600" algn="l" rtl="0">
              <a:lnSpc>
                <a:spcPct val="90000"/>
              </a:lnSpc>
              <a:spcBef>
                <a:spcPts val="400"/>
              </a:spcBef>
              <a:spcAft>
                <a:spcPts val="0"/>
              </a:spcAft>
              <a:buClr>
                <a:srgbClr val="3C3C3A"/>
              </a:buClr>
              <a:buSzPts val="1400"/>
              <a:buFont typeface="Arial"/>
              <a:buNone/>
              <a:defRPr sz="1400" b="0" i="0" u="none" strike="noStrike" cap="none">
                <a:solidFill>
                  <a:srgbClr val="3C3C3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cxnSp>
        <p:nvCxnSpPr>
          <p:cNvPr id="10" name="Google Shape;10;p1"/>
          <p:cNvCxnSpPr/>
          <p:nvPr/>
        </p:nvCxnSpPr>
        <p:spPr>
          <a:xfrm>
            <a:off x="383231" y="5565998"/>
            <a:ext cx="11428220" cy="0"/>
          </a:xfrm>
          <a:prstGeom prst="straightConnector1">
            <a:avLst/>
          </a:prstGeom>
          <a:noFill/>
          <a:ln w="19050" cap="flat" cmpd="sng">
            <a:solidFill>
              <a:srgbClr val="6199D2"/>
            </a:solidFill>
            <a:prstDash val="solid"/>
            <a:miter lim="800000"/>
            <a:headEnd type="none" w="sm" len="sm"/>
            <a:tailEnd type="none" w="sm" len="sm"/>
          </a:ln>
        </p:spPr>
      </p:cxnSp>
      <p:sp>
        <p:nvSpPr>
          <p:cNvPr id="11" name="Google Shape;11;p1"/>
          <p:cNvSpPr txBox="1"/>
          <p:nvPr/>
        </p:nvSpPr>
        <p:spPr>
          <a:xfrm>
            <a:off x="11248743" y="6595584"/>
            <a:ext cx="562708" cy="138499"/>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it-IT" sz="900" b="0" i="0" u="none" strike="noStrike" cap="none">
                <a:solidFill>
                  <a:schemeClr val="lt1"/>
                </a:solidFill>
                <a:latin typeface="Arial"/>
                <a:ea typeface="Arial"/>
                <a:cs typeface="Arial"/>
                <a:sym typeface="Arial"/>
              </a:rPr>
              <a:t>© Aresys</a:t>
            </a:r>
            <a:endParaRPr sz="900" b="0" i="0" u="none" strike="noStrike" cap="none">
              <a:solidFill>
                <a:schemeClr val="lt1"/>
              </a:solidFill>
              <a:latin typeface="Arial"/>
              <a:ea typeface="Arial"/>
              <a:cs typeface="Arial"/>
              <a:sym typeface="Arial"/>
            </a:endParaRPr>
          </a:p>
        </p:txBody>
      </p:sp>
      <p:pic>
        <p:nvPicPr>
          <p:cNvPr id="12" name="Google Shape;12;p1"/>
          <p:cNvPicPr preferRelativeResize="0"/>
          <p:nvPr/>
        </p:nvPicPr>
        <p:blipFill rotWithShape="1">
          <a:blip r:embed="rId5">
            <a:alphaModFix/>
          </a:blip>
          <a:srcRect/>
          <a:stretch/>
        </p:blipFill>
        <p:spPr>
          <a:xfrm>
            <a:off x="10358651" y="5951091"/>
            <a:ext cx="1455855" cy="536239"/>
          </a:xfrm>
          <a:prstGeom prst="rect">
            <a:avLst/>
          </a:prstGeom>
          <a:noFill/>
          <a:ln>
            <a:noFill/>
          </a:ln>
        </p:spPr>
      </p:pic>
      <p:sp>
        <p:nvSpPr>
          <p:cNvPr id="13" name="Google Shape;13;p1"/>
          <p:cNvSpPr txBox="1"/>
          <p:nvPr/>
        </p:nvSpPr>
        <p:spPr>
          <a:xfrm>
            <a:off x="390761" y="5951225"/>
            <a:ext cx="684783" cy="154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200"/>
              <a:buFont typeface="Arial"/>
              <a:buNone/>
            </a:pPr>
            <a:r>
              <a:rPr lang="it-IT" sz="1200" b="1" i="0" u="none" strike="noStrike" cap="none">
                <a:solidFill>
                  <a:schemeClr val="lt1"/>
                </a:solidFill>
                <a:latin typeface="Arial"/>
                <a:ea typeface="Arial"/>
                <a:cs typeface="Arial"/>
                <a:sym typeface="Arial"/>
              </a:rPr>
              <a:t>Date</a:t>
            </a:r>
            <a:endParaRPr/>
          </a:p>
        </p:txBody>
      </p:sp>
      <p:sp>
        <p:nvSpPr>
          <p:cNvPr id="14" name="Google Shape;14;p1"/>
          <p:cNvSpPr txBox="1"/>
          <p:nvPr/>
        </p:nvSpPr>
        <p:spPr>
          <a:xfrm>
            <a:off x="390761" y="6147139"/>
            <a:ext cx="684783" cy="154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200"/>
              <a:buFont typeface="Arial"/>
              <a:buNone/>
            </a:pPr>
            <a:r>
              <a:rPr lang="it-IT" sz="1200" b="1" i="0" u="none" strike="noStrike" cap="none">
                <a:solidFill>
                  <a:schemeClr val="lt1"/>
                </a:solidFill>
                <a:latin typeface="Arial"/>
                <a:ea typeface="Arial"/>
                <a:cs typeface="Arial"/>
                <a:sym typeface="Arial"/>
              </a:rPr>
              <a:t>Issue</a:t>
            </a:r>
            <a:endParaRPr/>
          </a:p>
        </p:txBody>
      </p:sp>
      <p:sp>
        <p:nvSpPr>
          <p:cNvPr id="15" name="Google Shape;15;p1"/>
          <p:cNvSpPr txBox="1"/>
          <p:nvPr/>
        </p:nvSpPr>
        <p:spPr>
          <a:xfrm>
            <a:off x="390761" y="6343052"/>
            <a:ext cx="684783" cy="154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200"/>
              <a:buFont typeface="Arial"/>
              <a:buNone/>
            </a:pPr>
            <a:r>
              <a:rPr lang="it-IT" sz="1200" b="1" i="0" u="none" strike="noStrike" cap="none">
                <a:solidFill>
                  <a:schemeClr val="lt1"/>
                </a:solidFill>
                <a:latin typeface="Arial"/>
                <a:ea typeface="Arial"/>
                <a:cs typeface="Arial"/>
                <a:sym typeface="Arial"/>
              </a:rPr>
              <a:t>Author</a:t>
            </a:r>
            <a:endParaRPr/>
          </a:p>
        </p:txBody>
      </p:sp>
      <p:sp>
        <p:nvSpPr>
          <p:cNvPr id="16" name="Google Shape;16;p1"/>
          <p:cNvSpPr txBox="1"/>
          <p:nvPr/>
        </p:nvSpPr>
        <p:spPr>
          <a:xfrm>
            <a:off x="1159586" y="5951225"/>
            <a:ext cx="8925048" cy="154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200"/>
              <a:buFont typeface="Arial"/>
              <a:buNone/>
            </a:pPr>
            <a:r>
              <a:rPr lang="it-IT" sz="1200" b="1" i="0" u="none" strike="noStrike" cap="none">
                <a:solidFill>
                  <a:schemeClr val="lt1"/>
                </a:solidFill>
                <a:latin typeface="Arial"/>
                <a:ea typeface="Arial"/>
                <a:cs typeface="Arial"/>
                <a:sym typeface="Arial"/>
              </a:rPr>
              <a:t>HPC4RM KO – 07/03/2022</a:t>
            </a:r>
            <a:endParaRPr/>
          </a:p>
        </p:txBody>
      </p:sp>
      <p:sp>
        <p:nvSpPr>
          <p:cNvPr id="17" name="Google Shape;17;p1"/>
          <p:cNvSpPr txBox="1"/>
          <p:nvPr/>
        </p:nvSpPr>
        <p:spPr>
          <a:xfrm>
            <a:off x="1159586" y="6147139"/>
            <a:ext cx="8925048" cy="154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200"/>
              <a:buFont typeface="Arial"/>
              <a:buNone/>
            </a:pPr>
            <a:r>
              <a:rPr lang="it-IT" sz="1200" b="1" i="0" u="none" strike="noStrike" cap="none">
                <a:solidFill>
                  <a:schemeClr val="lt1"/>
                </a:solidFill>
                <a:latin typeface="Arial"/>
                <a:ea typeface="Arial"/>
                <a:cs typeface="Arial"/>
                <a:sym typeface="Arial"/>
              </a:rPr>
              <a:t>1.0</a:t>
            </a:r>
            <a:endParaRPr/>
          </a:p>
        </p:txBody>
      </p:sp>
      <p:sp>
        <p:nvSpPr>
          <p:cNvPr id="18" name="Google Shape;18;p1"/>
          <p:cNvSpPr txBox="1"/>
          <p:nvPr/>
        </p:nvSpPr>
        <p:spPr>
          <a:xfrm>
            <a:off x="1159586" y="6343052"/>
            <a:ext cx="8925048" cy="154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200"/>
              <a:buFont typeface="Arial"/>
              <a:buNone/>
            </a:pPr>
            <a:r>
              <a:rPr lang="it-IT" sz="1200" b="1" i="0" u="none" strike="noStrike" cap="none">
                <a:solidFill>
                  <a:schemeClr val="lt1"/>
                </a:solidFill>
                <a:latin typeface="Arial"/>
                <a:ea typeface="Arial"/>
                <a:cs typeface="Arial"/>
                <a:sym typeface="Arial"/>
              </a:rPr>
              <a:t>Paolo Mazzucchelli</a:t>
            </a:r>
            <a:endParaRPr/>
          </a:p>
        </p:txBody>
      </p:sp>
      <p:pic>
        <p:nvPicPr>
          <p:cNvPr id="19" name="Google Shape;19;p1"/>
          <p:cNvPicPr preferRelativeResize="0"/>
          <p:nvPr/>
        </p:nvPicPr>
        <p:blipFill rotWithShape="1">
          <a:blip r:embed="rId6">
            <a:alphaModFix/>
          </a:blip>
          <a:srcRect/>
          <a:stretch/>
        </p:blipFill>
        <p:spPr>
          <a:xfrm>
            <a:off x="383233" y="391641"/>
            <a:ext cx="2302814" cy="81953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cxnSp>
        <p:nvCxnSpPr>
          <p:cNvPr id="26" name="Google Shape;26;p4"/>
          <p:cNvCxnSpPr/>
          <p:nvPr/>
        </p:nvCxnSpPr>
        <p:spPr>
          <a:xfrm>
            <a:off x="383231" y="5991448"/>
            <a:ext cx="11428220" cy="0"/>
          </a:xfrm>
          <a:prstGeom prst="straightConnector1">
            <a:avLst/>
          </a:prstGeom>
          <a:noFill/>
          <a:ln w="19050" cap="flat" cmpd="sng">
            <a:solidFill>
              <a:srgbClr val="6199D2"/>
            </a:solidFill>
            <a:prstDash val="solid"/>
            <a:miter lim="800000"/>
            <a:headEnd type="none" w="sm" len="sm"/>
            <a:tailEnd type="none" w="sm" len="sm"/>
          </a:ln>
        </p:spPr>
      </p:cxnSp>
      <p:sp>
        <p:nvSpPr>
          <p:cNvPr id="27" name="Google Shape;27;p4"/>
          <p:cNvSpPr txBox="1"/>
          <p:nvPr/>
        </p:nvSpPr>
        <p:spPr>
          <a:xfrm>
            <a:off x="11248743" y="6595584"/>
            <a:ext cx="562708" cy="138499"/>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it-IT" sz="900" b="0" i="0" u="none" strike="noStrike" cap="none">
                <a:solidFill>
                  <a:srgbClr val="7087AD"/>
                </a:solidFill>
                <a:latin typeface="Arial"/>
                <a:ea typeface="Arial"/>
                <a:cs typeface="Arial"/>
                <a:sym typeface="Arial"/>
              </a:rPr>
              <a:t>© Aresys</a:t>
            </a:r>
            <a:endParaRPr sz="900" b="0" i="0" u="none" strike="noStrike" cap="none">
              <a:solidFill>
                <a:srgbClr val="7087AD"/>
              </a:solidFill>
              <a:latin typeface="Arial"/>
              <a:ea typeface="Arial"/>
              <a:cs typeface="Arial"/>
              <a:sym typeface="Arial"/>
            </a:endParaRPr>
          </a:p>
        </p:txBody>
      </p:sp>
      <p:sp>
        <p:nvSpPr>
          <p:cNvPr id="28" name="Google Shape;28;p4"/>
          <p:cNvSpPr txBox="1"/>
          <p:nvPr/>
        </p:nvSpPr>
        <p:spPr>
          <a:xfrm>
            <a:off x="2451811" y="6467814"/>
            <a:ext cx="421564" cy="154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7087AD"/>
              </a:buClr>
              <a:buSzPts val="1200"/>
              <a:buFont typeface="Arial"/>
              <a:buNone/>
            </a:pPr>
            <a:r>
              <a:rPr lang="it-IT" sz="1200" b="1" i="0" u="none" strike="noStrike" cap="none">
                <a:solidFill>
                  <a:srgbClr val="7087AD"/>
                </a:solidFill>
                <a:latin typeface="Arial"/>
                <a:ea typeface="Arial"/>
                <a:cs typeface="Arial"/>
                <a:sym typeface="Arial"/>
              </a:rPr>
              <a:t>Issue</a:t>
            </a:r>
            <a:endParaRPr/>
          </a:p>
        </p:txBody>
      </p:sp>
      <p:cxnSp>
        <p:nvCxnSpPr>
          <p:cNvPr id="29" name="Google Shape;29;p4"/>
          <p:cNvCxnSpPr/>
          <p:nvPr/>
        </p:nvCxnSpPr>
        <p:spPr>
          <a:xfrm>
            <a:off x="2065490" y="6140754"/>
            <a:ext cx="0" cy="580721"/>
          </a:xfrm>
          <a:prstGeom prst="straightConnector1">
            <a:avLst/>
          </a:prstGeom>
          <a:noFill/>
          <a:ln w="12700" cap="flat" cmpd="sng">
            <a:solidFill>
              <a:srgbClr val="7087AD">
                <a:alpha val="49803"/>
              </a:srgbClr>
            </a:solidFill>
            <a:prstDash val="solid"/>
            <a:miter lim="800000"/>
            <a:headEnd type="none" w="sm" len="sm"/>
            <a:tailEnd type="none" w="sm" len="sm"/>
          </a:ln>
        </p:spPr>
      </p:cxnSp>
      <p:sp>
        <p:nvSpPr>
          <p:cNvPr id="30" name="Google Shape;30;p4"/>
          <p:cNvSpPr txBox="1"/>
          <p:nvPr/>
        </p:nvSpPr>
        <p:spPr>
          <a:xfrm>
            <a:off x="2454986" y="6252850"/>
            <a:ext cx="8714664" cy="154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4F87"/>
              </a:buClr>
              <a:buSzPts val="1200"/>
              <a:buFont typeface="Arial"/>
              <a:buNone/>
            </a:pPr>
            <a:r>
              <a:rPr lang="it-IT" sz="1200" b="1" i="0" u="none" strike="noStrike" cap="none">
                <a:solidFill>
                  <a:srgbClr val="2E4F87"/>
                </a:solidFill>
                <a:latin typeface="Arial"/>
                <a:ea typeface="Arial"/>
                <a:cs typeface="Arial"/>
                <a:sym typeface="Arial"/>
              </a:rPr>
              <a:t>HPC4RM KO – 07/03/2023</a:t>
            </a:r>
            <a:endParaRPr/>
          </a:p>
        </p:txBody>
      </p:sp>
      <p:sp>
        <p:nvSpPr>
          <p:cNvPr id="31" name="Google Shape;31;p4"/>
          <p:cNvSpPr txBox="1"/>
          <p:nvPr/>
        </p:nvSpPr>
        <p:spPr>
          <a:xfrm>
            <a:off x="2877261" y="6467814"/>
            <a:ext cx="8289214" cy="154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4F87"/>
              </a:buClr>
              <a:buSzPts val="1200"/>
              <a:buFont typeface="Arial"/>
              <a:buNone/>
            </a:pPr>
            <a:r>
              <a:rPr lang="it-IT" sz="1200" b="1" i="0" u="none" strike="noStrike" cap="none">
                <a:solidFill>
                  <a:srgbClr val="2E4F87"/>
                </a:solidFill>
                <a:latin typeface="Arial"/>
                <a:ea typeface="Arial"/>
                <a:cs typeface="Arial"/>
                <a:sym typeface="Arial"/>
              </a:rPr>
              <a:t>1.0</a:t>
            </a:r>
            <a:endParaRPr/>
          </a:p>
        </p:txBody>
      </p:sp>
      <p:pic>
        <p:nvPicPr>
          <p:cNvPr id="32" name="Google Shape;32;p4"/>
          <p:cNvPicPr preferRelativeResize="0"/>
          <p:nvPr/>
        </p:nvPicPr>
        <p:blipFill rotWithShape="1">
          <a:blip r:embed="rId6">
            <a:alphaModFix/>
          </a:blip>
          <a:srcRect/>
          <a:stretch/>
        </p:blipFill>
        <p:spPr>
          <a:xfrm>
            <a:off x="383232" y="6154224"/>
            <a:ext cx="1299516" cy="4624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E4F87"/>
        </a:solidFill>
        <a:effectLst/>
      </p:bgPr>
    </p:bg>
    <p:spTree>
      <p:nvGrpSpPr>
        <p:cNvPr id="1" name="Shape 47"/>
        <p:cNvGrpSpPr/>
        <p:nvPr/>
      </p:nvGrpSpPr>
      <p:grpSpPr>
        <a:xfrm>
          <a:off x="0" y="0"/>
          <a:ext cx="0" cy="0"/>
          <a:chOff x="0" y="0"/>
          <a:chExt cx="0" cy="0"/>
        </a:xfrm>
      </p:grpSpPr>
      <p:cxnSp>
        <p:nvCxnSpPr>
          <p:cNvPr id="48" name="Google Shape;48;p9"/>
          <p:cNvCxnSpPr/>
          <p:nvPr/>
        </p:nvCxnSpPr>
        <p:spPr>
          <a:xfrm>
            <a:off x="383231" y="5991448"/>
            <a:ext cx="11428220" cy="0"/>
          </a:xfrm>
          <a:prstGeom prst="straightConnector1">
            <a:avLst/>
          </a:prstGeom>
          <a:noFill/>
          <a:ln w="19050" cap="flat" cmpd="sng">
            <a:solidFill>
              <a:srgbClr val="6199D2"/>
            </a:solidFill>
            <a:prstDash val="solid"/>
            <a:miter lim="800000"/>
            <a:headEnd type="none" w="sm" len="sm"/>
            <a:tailEnd type="none" w="sm" len="sm"/>
          </a:ln>
        </p:spPr>
      </p:cxnSp>
      <p:sp>
        <p:nvSpPr>
          <p:cNvPr id="49" name="Google Shape;49;p9"/>
          <p:cNvSpPr txBox="1"/>
          <p:nvPr/>
        </p:nvSpPr>
        <p:spPr>
          <a:xfrm>
            <a:off x="11248743" y="6595584"/>
            <a:ext cx="562708" cy="138499"/>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it-IT" sz="900" b="0" i="0">
                <a:solidFill>
                  <a:srgbClr val="7087AD"/>
                </a:solidFill>
                <a:latin typeface="Arial"/>
                <a:ea typeface="Arial"/>
                <a:cs typeface="Arial"/>
                <a:sym typeface="Arial"/>
              </a:rPr>
              <a:t>© Aresys</a:t>
            </a:r>
            <a:endParaRPr sz="900" b="0" i="0">
              <a:solidFill>
                <a:srgbClr val="7087AD"/>
              </a:solidFill>
              <a:latin typeface="Arial"/>
              <a:ea typeface="Arial"/>
              <a:cs typeface="Arial"/>
              <a:sym typeface="Arial"/>
            </a:endParaRPr>
          </a:p>
        </p:txBody>
      </p:sp>
      <p:sp>
        <p:nvSpPr>
          <p:cNvPr id="50" name="Google Shape;50;p9"/>
          <p:cNvSpPr txBox="1"/>
          <p:nvPr/>
        </p:nvSpPr>
        <p:spPr>
          <a:xfrm>
            <a:off x="2451811" y="6467814"/>
            <a:ext cx="421564" cy="154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7087AD"/>
              </a:buClr>
              <a:buSzPts val="1200"/>
              <a:buFont typeface="Arial"/>
              <a:buNone/>
            </a:pPr>
            <a:r>
              <a:rPr lang="it-IT" sz="1200" b="1" i="0">
                <a:solidFill>
                  <a:srgbClr val="7087AD"/>
                </a:solidFill>
                <a:latin typeface="Arial"/>
                <a:ea typeface="Arial"/>
                <a:cs typeface="Arial"/>
                <a:sym typeface="Arial"/>
              </a:rPr>
              <a:t>Issue</a:t>
            </a:r>
            <a:endParaRPr/>
          </a:p>
        </p:txBody>
      </p:sp>
      <p:cxnSp>
        <p:nvCxnSpPr>
          <p:cNvPr id="51" name="Google Shape;51;p9"/>
          <p:cNvCxnSpPr/>
          <p:nvPr/>
        </p:nvCxnSpPr>
        <p:spPr>
          <a:xfrm>
            <a:off x="2065490" y="6140754"/>
            <a:ext cx="0" cy="580721"/>
          </a:xfrm>
          <a:prstGeom prst="straightConnector1">
            <a:avLst/>
          </a:prstGeom>
          <a:noFill/>
          <a:ln w="12700" cap="flat" cmpd="sng">
            <a:solidFill>
              <a:srgbClr val="7087AD"/>
            </a:solidFill>
            <a:prstDash val="solid"/>
            <a:miter lim="800000"/>
            <a:headEnd type="none" w="sm" len="sm"/>
            <a:tailEnd type="none" w="sm" len="sm"/>
          </a:ln>
        </p:spPr>
      </p:cxnSp>
      <p:sp>
        <p:nvSpPr>
          <p:cNvPr id="52" name="Google Shape;52;p9"/>
          <p:cNvSpPr txBox="1"/>
          <p:nvPr/>
        </p:nvSpPr>
        <p:spPr>
          <a:xfrm>
            <a:off x="2454986" y="6252850"/>
            <a:ext cx="8714664" cy="154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200"/>
              <a:buFont typeface="Arial"/>
              <a:buNone/>
            </a:pPr>
            <a:r>
              <a:rPr lang="it-IT" sz="1200" b="1" i="0">
                <a:solidFill>
                  <a:schemeClr val="lt1"/>
                </a:solidFill>
                <a:latin typeface="Arial"/>
                <a:ea typeface="Arial"/>
                <a:cs typeface="Arial"/>
                <a:sym typeface="Arial"/>
              </a:rPr>
              <a:t>HPC4RM KO – 07/03/2022</a:t>
            </a:r>
            <a:endParaRPr/>
          </a:p>
        </p:txBody>
      </p:sp>
      <p:sp>
        <p:nvSpPr>
          <p:cNvPr id="53" name="Google Shape;53;p9"/>
          <p:cNvSpPr txBox="1"/>
          <p:nvPr/>
        </p:nvSpPr>
        <p:spPr>
          <a:xfrm>
            <a:off x="2877261" y="6467814"/>
            <a:ext cx="8289214" cy="154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200"/>
              <a:buFont typeface="Arial"/>
              <a:buNone/>
            </a:pPr>
            <a:r>
              <a:rPr lang="it-IT" sz="1200" b="1" i="0">
                <a:solidFill>
                  <a:schemeClr val="lt1"/>
                </a:solidFill>
                <a:latin typeface="Arial"/>
                <a:ea typeface="Arial"/>
                <a:cs typeface="Arial"/>
                <a:sym typeface="Arial"/>
              </a:rPr>
              <a:t>1.0</a:t>
            </a:r>
            <a:endParaRPr/>
          </a:p>
        </p:txBody>
      </p:sp>
      <p:pic>
        <p:nvPicPr>
          <p:cNvPr id="54" name="Google Shape;54;p9"/>
          <p:cNvPicPr preferRelativeResize="0"/>
          <p:nvPr/>
        </p:nvPicPr>
        <p:blipFill rotWithShape="1">
          <a:blip r:embed="rId4">
            <a:alphaModFix/>
          </a:blip>
          <a:srcRect/>
          <a:stretch/>
        </p:blipFill>
        <p:spPr>
          <a:xfrm>
            <a:off x="383233" y="6154224"/>
            <a:ext cx="1299513" cy="4624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ff4eurohpc.eu/en/experiments/2022031511555138/hpc_for_reservoir_monitorin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2"/>
          <p:cNvSpPr txBox="1">
            <a:spLocks noGrp="1"/>
          </p:cNvSpPr>
          <p:nvPr>
            <p:ph type="body" idx="1"/>
          </p:nvPr>
        </p:nvSpPr>
        <p:spPr>
          <a:xfrm>
            <a:off x="390750" y="1474364"/>
            <a:ext cx="11419200" cy="49263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5800"/>
              <a:buNone/>
            </a:pPr>
            <a:r>
              <a:rPr lang="it-IT" sz="4900"/>
              <a:t> Earth Observation Big Data exploitation for water reservoirs continuous monitoring: </a:t>
            </a:r>
            <a:endParaRPr sz="4900"/>
          </a:p>
          <a:p>
            <a:pPr marL="0" lvl="0" indent="0" algn="ctr" rtl="0">
              <a:lnSpc>
                <a:spcPct val="90000"/>
              </a:lnSpc>
              <a:spcBef>
                <a:spcPts val="0"/>
              </a:spcBef>
              <a:spcAft>
                <a:spcPts val="0"/>
              </a:spcAft>
              <a:buClr>
                <a:schemeClr val="lt1"/>
              </a:buClr>
              <a:buSzPts val="5800"/>
              <a:buNone/>
            </a:pPr>
            <a:r>
              <a:rPr lang="it-IT" sz="4900"/>
              <a:t>feasibility of a prototypal service based on Sentinel data and HPC</a:t>
            </a:r>
            <a:endParaRPr sz="4900"/>
          </a:p>
          <a:p>
            <a:pPr marL="0" lvl="0" indent="0" algn="ctr" rtl="0">
              <a:lnSpc>
                <a:spcPct val="90000"/>
              </a:lnSpc>
              <a:spcBef>
                <a:spcPts val="1000"/>
              </a:spcBef>
              <a:spcAft>
                <a:spcPts val="0"/>
              </a:spcAft>
              <a:buClr>
                <a:schemeClr val="lt1"/>
              </a:buClr>
              <a:buSzPts val="5800"/>
              <a:buNone/>
            </a:pPr>
            <a:endParaRPr/>
          </a:p>
        </p:txBody>
      </p:sp>
      <p:sp>
        <p:nvSpPr>
          <p:cNvPr id="67" name="Google Shape;67;p12"/>
          <p:cNvSpPr txBox="1"/>
          <p:nvPr/>
        </p:nvSpPr>
        <p:spPr>
          <a:xfrm>
            <a:off x="1028700" y="5882400"/>
            <a:ext cx="8877300" cy="7851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2022 - 26/05/2022</a:t>
            </a:r>
            <a:endParaRPr sz="1300" b="1">
              <a:solidFill>
                <a:schemeClr val="accent1"/>
              </a:solidFill>
            </a:endParaRPr>
          </a:p>
          <a:p>
            <a:pPr marL="0" lvl="0" indent="0" algn="l" rtl="0">
              <a:spcBef>
                <a:spcPts val="0"/>
              </a:spcBef>
              <a:spcAft>
                <a:spcPts val="0"/>
              </a:spcAft>
              <a:buNone/>
            </a:pPr>
            <a:endParaRPr sz="1300"/>
          </a:p>
          <a:p>
            <a:pPr marL="0" marR="0" lvl="0" indent="0" algn="l" rtl="0">
              <a:lnSpc>
                <a:spcPct val="100000"/>
              </a:lnSpc>
              <a:spcBef>
                <a:spcPts val="0"/>
              </a:spcBef>
              <a:spcAft>
                <a:spcPts val="0"/>
              </a:spcAft>
              <a:buNone/>
            </a:pPr>
            <a:r>
              <a:rPr lang="it-IT" sz="1300" b="1">
                <a:solidFill>
                  <a:schemeClr val="lt1"/>
                </a:solidFill>
              </a:rPr>
              <a:t>R. Ravanelli, V. Belloni, F. Bocchino,  F. Gerace, P. Mazzucchelli, C. Arlandini,  A. Fiorini,  M. Crespi</a:t>
            </a:r>
            <a:endParaRPr sz="1300" b="1">
              <a:solidFill>
                <a:schemeClr val="lt1"/>
              </a:solidFill>
            </a:endParaRPr>
          </a:p>
        </p:txBody>
      </p:sp>
      <p:pic>
        <p:nvPicPr>
          <p:cNvPr id="68" name="Google Shape;68;p12"/>
          <p:cNvPicPr preferRelativeResize="0"/>
          <p:nvPr/>
        </p:nvPicPr>
        <p:blipFill>
          <a:blip r:embed="rId3">
            <a:alphaModFix/>
          </a:blip>
          <a:stretch>
            <a:fillRect/>
          </a:stretch>
        </p:blipFill>
        <p:spPr>
          <a:xfrm>
            <a:off x="3064779" y="525687"/>
            <a:ext cx="2543671" cy="785100"/>
          </a:xfrm>
          <a:prstGeom prst="rect">
            <a:avLst/>
          </a:prstGeom>
          <a:noFill/>
          <a:ln>
            <a:noFill/>
          </a:ln>
        </p:spPr>
      </p:pic>
      <p:pic>
        <p:nvPicPr>
          <p:cNvPr id="69" name="Google Shape;69;p12"/>
          <p:cNvPicPr preferRelativeResize="0"/>
          <p:nvPr/>
        </p:nvPicPr>
        <p:blipFill>
          <a:blip r:embed="rId4">
            <a:alphaModFix/>
          </a:blip>
          <a:stretch>
            <a:fillRect/>
          </a:stretch>
        </p:blipFill>
        <p:spPr>
          <a:xfrm>
            <a:off x="9753592" y="5712250"/>
            <a:ext cx="2055534" cy="1125400"/>
          </a:xfrm>
          <a:prstGeom prst="rect">
            <a:avLst/>
          </a:prstGeom>
          <a:noFill/>
          <a:ln>
            <a:noFill/>
          </a:ln>
        </p:spPr>
      </p:pic>
      <p:pic>
        <p:nvPicPr>
          <p:cNvPr id="70" name="Google Shape;70;p12"/>
          <p:cNvPicPr preferRelativeResize="0"/>
          <p:nvPr/>
        </p:nvPicPr>
        <p:blipFill>
          <a:blip r:embed="rId5">
            <a:alphaModFix/>
          </a:blip>
          <a:stretch>
            <a:fillRect/>
          </a:stretch>
        </p:blipFill>
        <p:spPr>
          <a:xfrm>
            <a:off x="7010624" y="603112"/>
            <a:ext cx="2315375" cy="631475"/>
          </a:xfrm>
          <a:prstGeom prst="rect">
            <a:avLst/>
          </a:prstGeom>
          <a:noFill/>
          <a:ln>
            <a:noFill/>
          </a:ln>
        </p:spPr>
      </p:pic>
      <p:pic>
        <p:nvPicPr>
          <p:cNvPr id="71" name="Google Shape;71;p12"/>
          <p:cNvPicPr preferRelativeResize="0"/>
          <p:nvPr/>
        </p:nvPicPr>
        <p:blipFill rotWithShape="1">
          <a:blip r:embed="rId6">
            <a:alphaModFix/>
          </a:blip>
          <a:srcRect l="-3290" t="-9089" r="3289" b="9089"/>
          <a:stretch/>
        </p:blipFill>
        <p:spPr>
          <a:xfrm>
            <a:off x="9493750" y="347461"/>
            <a:ext cx="2315375" cy="838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body" idx="1"/>
          </p:nvPr>
        </p:nvSpPr>
        <p:spPr>
          <a:xfrm>
            <a:off x="392265" y="376373"/>
            <a:ext cx="11404200" cy="45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AI powered super resolution</a:t>
            </a:r>
            <a:endParaRPr/>
          </a:p>
        </p:txBody>
      </p:sp>
      <p:sp>
        <p:nvSpPr>
          <p:cNvPr id="149" name="Google Shape;149;p21"/>
          <p:cNvSpPr txBox="1"/>
          <p:nvPr/>
        </p:nvSpPr>
        <p:spPr>
          <a:xfrm>
            <a:off x="509900" y="1677150"/>
            <a:ext cx="10843500" cy="3417000"/>
          </a:xfrm>
          <a:prstGeom prst="rect">
            <a:avLst/>
          </a:prstGeom>
          <a:noFill/>
          <a:ln>
            <a:noFill/>
          </a:ln>
        </p:spPr>
        <p:txBody>
          <a:bodyPr spcFirstLastPara="1" wrap="square" lIns="91425" tIns="45700" rIns="91425" bIns="45700" anchor="t" anchorCtr="0">
            <a:spAutoFit/>
          </a:bodyPr>
          <a:lstStyle/>
          <a:p>
            <a:pPr marL="457200" lvl="0" indent="-342900" algn="just" rtl="0">
              <a:spcBef>
                <a:spcPts val="0"/>
              </a:spcBef>
              <a:spcAft>
                <a:spcPts val="0"/>
              </a:spcAft>
              <a:buClr>
                <a:schemeClr val="dk1"/>
              </a:buClr>
              <a:buSzPts val="1800"/>
              <a:buChar char="●"/>
            </a:pPr>
            <a:r>
              <a:rPr lang="it-IT" sz="1800">
                <a:solidFill>
                  <a:schemeClr val="dk1"/>
                </a:solidFill>
              </a:rPr>
              <a:t>The goal of </a:t>
            </a:r>
            <a:r>
              <a:rPr lang="it-IT" sz="1800" b="1">
                <a:solidFill>
                  <a:schemeClr val="accent1"/>
                </a:solidFill>
              </a:rPr>
              <a:t>super-resolution</a:t>
            </a:r>
            <a:r>
              <a:rPr lang="it-IT" sz="1800">
                <a:solidFill>
                  <a:schemeClr val="dk1"/>
                </a:solidFill>
              </a:rPr>
              <a:t> is to take a </a:t>
            </a:r>
            <a:r>
              <a:rPr lang="it-IT" sz="1800" b="1">
                <a:solidFill>
                  <a:schemeClr val="accent1"/>
                </a:solidFill>
              </a:rPr>
              <a:t>low resolution</a:t>
            </a:r>
            <a:r>
              <a:rPr lang="it-IT" sz="1800">
                <a:solidFill>
                  <a:schemeClr val="dk1"/>
                </a:solidFill>
              </a:rPr>
              <a:t> image I0 and </a:t>
            </a:r>
            <a:r>
              <a:rPr lang="it-IT" sz="1800" b="1">
                <a:solidFill>
                  <a:schemeClr val="accent1"/>
                </a:solidFill>
              </a:rPr>
              <a:t>upsampling factor t</a:t>
            </a:r>
            <a:r>
              <a:rPr lang="it-IT" sz="1800">
                <a:solidFill>
                  <a:schemeClr val="dk1"/>
                </a:solidFill>
              </a:rPr>
              <a:t>, and generate a corresponding</a:t>
            </a:r>
            <a:r>
              <a:rPr lang="it-IT" sz="1800" b="1">
                <a:solidFill>
                  <a:schemeClr val="accent1"/>
                </a:solidFill>
              </a:rPr>
              <a:t> high resolution</a:t>
            </a:r>
            <a:r>
              <a:rPr lang="it-IT" sz="1800">
                <a:solidFill>
                  <a:schemeClr val="dk1"/>
                </a:solidFill>
              </a:rPr>
              <a:t> version I</a:t>
            </a:r>
            <a:endParaRPr sz="1800">
              <a:solidFill>
                <a:schemeClr val="dk1"/>
              </a:solidFill>
            </a:endParaRPr>
          </a:p>
          <a:p>
            <a:pPr marL="91440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a:solidFill>
                  <a:schemeClr val="dk1"/>
                </a:solidFill>
              </a:rPr>
              <a:t>We follow the </a:t>
            </a:r>
            <a:r>
              <a:rPr lang="it-IT" sz="1800" b="1">
                <a:solidFill>
                  <a:schemeClr val="accent1"/>
                </a:solidFill>
              </a:rPr>
              <a:t>deep image prior</a:t>
            </a:r>
            <a:r>
              <a:rPr lang="it-IT" sz="1800">
                <a:solidFill>
                  <a:schemeClr val="dk1"/>
                </a:solidFill>
              </a:rPr>
              <a:t> approach to provide a </a:t>
            </a:r>
            <a:r>
              <a:rPr lang="it-IT" sz="1800" b="1">
                <a:solidFill>
                  <a:schemeClr val="accent1"/>
                </a:solidFill>
              </a:rPr>
              <a:t>super-resolution</a:t>
            </a:r>
            <a:r>
              <a:rPr lang="it-IT" sz="1800">
                <a:solidFill>
                  <a:schemeClr val="dk1"/>
                </a:solidFill>
              </a:rPr>
              <a:t> algorithm that does</a:t>
            </a:r>
            <a:r>
              <a:rPr lang="it-IT" sz="1800" b="1">
                <a:solidFill>
                  <a:schemeClr val="accent1"/>
                </a:solidFill>
              </a:rPr>
              <a:t> NOT depend on the availability of training datasets </a:t>
            </a:r>
            <a:endParaRPr sz="1800">
              <a:solidFill>
                <a:schemeClr val="dk1"/>
              </a:solidFill>
            </a:endParaRPr>
          </a:p>
          <a:p>
            <a:pPr marL="0" lvl="0" indent="0" algn="just" rtl="0">
              <a:spcBef>
                <a:spcPts val="0"/>
              </a:spcBef>
              <a:spcAft>
                <a:spcPts val="0"/>
              </a:spcAft>
              <a:buClr>
                <a:schemeClr val="dk1"/>
              </a:buClr>
              <a:buSzPts val="1100"/>
              <a:buFont typeface="Arial"/>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a:solidFill>
                  <a:schemeClr val="dk1"/>
                </a:solidFill>
              </a:rPr>
              <a:t>The main </a:t>
            </a:r>
            <a:r>
              <a:rPr lang="it-IT" sz="1800" b="1">
                <a:solidFill>
                  <a:schemeClr val="accent1"/>
                </a:solidFill>
              </a:rPr>
              <a:t>disadvantage</a:t>
            </a:r>
            <a:r>
              <a:rPr lang="it-IT" sz="1800" b="1">
                <a:solidFill>
                  <a:schemeClr val="dk1"/>
                </a:solidFill>
              </a:rPr>
              <a:t> </a:t>
            </a:r>
            <a:r>
              <a:rPr lang="it-IT" sz="1800">
                <a:solidFill>
                  <a:schemeClr val="dk1"/>
                </a:solidFill>
              </a:rPr>
              <a:t>of the proposed approach is that, while avoiding any training phase, the actual </a:t>
            </a:r>
            <a:r>
              <a:rPr lang="it-IT" sz="1800" b="1">
                <a:solidFill>
                  <a:schemeClr val="accent1"/>
                </a:solidFill>
              </a:rPr>
              <a:t>super resolution step</a:t>
            </a:r>
            <a:r>
              <a:rPr lang="it-IT" sz="1800">
                <a:solidFill>
                  <a:schemeClr val="dk1"/>
                </a:solidFill>
              </a:rPr>
              <a:t> can be regarded as a training phase itself, with a similar (</a:t>
            </a:r>
            <a:r>
              <a:rPr lang="it-IT" sz="1800" b="1">
                <a:solidFill>
                  <a:schemeClr val="accent1"/>
                </a:solidFill>
              </a:rPr>
              <a:t>high</a:t>
            </a:r>
            <a:r>
              <a:rPr lang="it-IT" sz="1800">
                <a:solidFill>
                  <a:schemeClr val="dk1"/>
                </a:solidFill>
              </a:rPr>
              <a:t>) </a:t>
            </a:r>
            <a:r>
              <a:rPr lang="it-IT" sz="1800" b="1">
                <a:solidFill>
                  <a:schemeClr val="accent1"/>
                </a:solidFill>
              </a:rPr>
              <a:t>computational cost</a:t>
            </a:r>
            <a:endParaRPr sz="1800" b="1">
              <a:solidFill>
                <a:schemeClr val="dk1"/>
              </a:solidFill>
            </a:endParaRPr>
          </a:p>
          <a:p>
            <a:pPr marL="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a:solidFill>
                  <a:schemeClr val="dk1"/>
                </a:solidFill>
              </a:rPr>
              <a:t>The availability of </a:t>
            </a:r>
            <a:r>
              <a:rPr lang="it-IT" sz="1800" b="1">
                <a:solidFill>
                  <a:schemeClr val="accent1"/>
                </a:solidFill>
              </a:rPr>
              <a:t>HPC premises</a:t>
            </a:r>
            <a:r>
              <a:rPr lang="it-IT" sz="1800" b="1">
                <a:solidFill>
                  <a:schemeClr val="dk1"/>
                </a:solidFill>
              </a:rPr>
              <a:t> </a:t>
            </a:r>
            <a:r>
              <a:rPr lang="it-IT" sz="1800">
                <a:solidFill>
                  <a:schemeClr val="dk1"/>
                </a:solidFill>
              </a:rPr>
              <a:t>(in particular, GPU HW), is mandatory to allow any</a:t>
            </a:r>
            <a:r>
              <a:rPr lang="it-IT" sz="1800" b="1">
                <a:solidFill>
                  <a:schemeClr val="accent1"/>
                </a:solidFill>
              </a:rPr>
              <a:t> practical implementation</a:t>
            </a:r>
            <a:r>
              <a:rPr lang="it-IT" sz="1800" b="1">
                <a:solidFill>
                  <a:schemeClr val="dk1"/>
                </a:solidFill>
              </a:rPr>
              <a:t> </a:t>
            </a:r>
            <a:r>
              <a:rPr lang="it-IT" sz="1800">
                <a:solidFill>
                  <a:schemeClr val="dk1"/>
                </a:solidFill>
              </a:rPr>
              <a:t>of the deep image prior super resolution approach on the </a:t>
            </a:r>
            <a:r>
              <a:rPr lang="it-IT" sz="1800" b="1">
                <a:solidFill>
                  <a:schemeClr val="accent1"/>
                </a:solidFill>
              </a:rPr>
              <a:t>Sentinel-2 imagery</a:t>
            </a:r>
            <a:endParaRPr sz="1800">
              <a:solidFill>
                <a:schemeClr val="dk1"/>
              </a:solidFill>
              <a:latin typeface="Calibri"/>
              <a:ea typeface="Calibri"/>
              <a:cs typeface="Calibri"/>
              <a:sym typeface="Calibri"/>
            </a:endParaRPr>
          </a:p>
        </p:txBody>
      </p:sp>
      <p:sp>
        <p:nvSpPr>
          <p:cNvPr id="150" name="Google Shape;150;p21"/>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body" idx="1"/>
          </p:nvPr>
        </p:nvSpPr>
        <p:spPr>
          <a:xfrm>
            <a:off x="392265" y="376373"/>
            <a:ext cx="11404200" cy="45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Detection of the extent of the reservoirs</a:t>
            </a:r>
            <a:endParaRPr/>
          </a:p>
        </p:txBody>
      </p:sp>
      <p:sp>
        <p:nvSpPr>
          <p:cNvPr id="156" name="Google Shape;156;p22"/>
          <p:cNvSpPr txBox="1"/>
          <p:nvPr/>
        </p:nvSpPr>
        <p:spPr>
          <a:xfrm>
            <a:off x="509900" y="1753350"/>
            <a:ext cx="10843500" cy="3140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it-IT" sz="1800" b="1">
                <a:solidFill>
                  <a:schemeClr val="accent1"/>
                </a:solidFill>
              </a:rPr>
              <a:t>Two</a:t>
            </a:r>
            <a:r>
              <a:rPr lang="it-IT" sz="1800" b="1">
                <a:solidFill>
                  <a:schemeClr val="dk1"/>
                </a:solidFill>
              </a:rPr>
              <a:t> </a:t>
            </a:r>
            <a:r>
              <a:rPr lang="it-IT" sz="1800">
                <a:solidFill>
                  <a:schemeClr val="dk1"/>
                </a:solidFill>
              </a:rPr>
              <a:t>different </a:t>
            </a:r>
            <a:r>
              <a:rPr lang="it-IT" sz="1800" b="1">
                <a:solidFill>
                  <a:schemeClr val="accent1"/>
                </a:solidFill>
              </a:rPr>
              <a:t>methods</a:t>
            </a:r>
            <a:r>
              <a:rPr lang="it-IT" sz="1800" b="1">
                <a:solidFill>
                  <a:schemeClr val="dk1"/>
                </a:solidFill>
              </a:rPr>
              <a:t> </a:t>
            </a:r>
            <a:r>
              <a:rPr lang="it-IT" sz="1800">
                <a:solidFill>
                  <a:schemeClr val="dk1"/>
                </a:solidFill>
              </a:rPr>
              <a:t>to detect the </a:t>
            </a:r>
            <a:r>
              <a:rPr lang="it-IT" sz="1800" b="1">
                <a:solidFill>
                  <a:schemeClr val="accent1"/>
                </a:solidFill>
              </a:rPr>
              <a:t>horizontal extent of the reservoirs</a:t>
            </a:r>
            <a:r>
              <a:rPr lang="it-IT" sz="1800">
                <a:solidFill>
                  <a:schemeClr val="dk1"/>
                </a:solidFill>
              </a:rPr>
              <a:t>, originally developed for Landsat imagery, were investigated to </a:t>
            </a:r>
            <a:r>
              <a:rPr lang="it-IT" sz="1800" b="1">
                <a:solidFill>
                  <a:schemeClr val="accent1"/>
                </a:solidFill>
              </a:rPr>
              <a:t>segment</a:t>
            </a:r>
            <a:r>
              <a:rPr lang="it-IT" sz="1800" b="1">
                <a:solidFill>
                  <a:schemeClr val="dk1"/>
                </a:solidFill>
              </a:rPr>
              <a:t> </a:t>
            </a:r>
            <a:r>
              <a:rPr lang="it-IT" sz="1800">
                <a:solidFill>
                  <a:schemeClr val="dk1"/>
                </a:solidFill>
              </a:rPr>
              <a:t>the </a:t>
            </a:r>
            <a:r>
              <a:rPr lang="it-IT" sz="1800" b="1">
                <a:solidFill>
                  <a:schemeClr val="accent1"/>
                </a:solidFill>
              </a:rPr>
              <a:t>pixels</a:t>
            </a:r>
            <a:r>
              <a:rPr lang="it-IT" sz="1800" b="1">
                <a:solidFill>
                  <a:schemeClr val="dk1"/>
                </a:solidFill>
              </a:rPr>
              <a:t> </a:t>
            </a:r>
            <a:r>
              <a:rPr lang="it-IT" sz="1800">
                <a:solidFill>
                  <a:schemeClr val="dk1"/>
                </a:solidFill>
              </a:rPr>
              <a:t>that belong to </a:t>
            </a:r>
            <a:r>
              <a:rPr lang="it-IT" sz="1800" b="1">
                <a:solidFill>
                  <a:schemeClr val="accent1"/>
                </a:solidFill>
              </a:rPr>
              <a:t>water</a:t>
            </a:r>
            <a:r>
              <a:rPr lang="it-IT" sz="1800" b="1">
                <a:solidFill>
                  <a:schemeClr val="dk1"/>
                </a:solidFill>
              </a:rPr>
              <a:t> </a:t>
            </a:r>
            <a:r>
              <a:rPr lang="it-IT" sz="1800">
                <a:solidFill>
                  <a:schemeClr val="dk1"/>
                </a:solidFill>
              </a:rPr>
              <a:t>areas:</a:t>
            </a:r>
            <a:endParaRPr sz="1800">
              <a:solidFill>
                <a:schemeClr val="dk1"/>
              </a:solidFill>
            </a:endParaRPr>
          </a:p>
          <a:p>
            <a:pPr marL="45720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b="1">
                <a:solidFill>
                  <a:schemeClr val="accent1"/>
                </a:solidFill>
              </a:rPr>
              <a:t>Method 1</a:t>
            </a:r>
            <a:r>
              <a:rPr lang="it-IT" sz="1800">
                <a:solidFill>
                  <a:schemeClr val="dk1"/>
                </a:solidFill>
              </a:rPr>
              <a:t> relies on the use of the </a:t>
            </a:r>
            <a:r>
              <a:rPr lang="it-IT" sz="1800" b="1">
                <a:solidFill>
                  <a:schemeClr val="accent1"/>
                </a:solidFill>
              </a:rPr>
              <a:t>Automatic Water Extraction Index</a:t>
            </a:r>
            <a:r>
              <a:rPr lang="it-IT" sz="1800">
                <a:solidFill>
                  <a:schemeClr val="dk1"/>
                </a:solidFill>
              </a:rPr>
              <a:t> (applied on the atmospherically corrected surface reflectance values) and on a non-parametric unsupervised method based on the Canny edge filter and Otsu thresholding (Donchyts et al 2016), (Sengupta et al 2020)</a:t>
            </a:r>
            <a:endParaRPr sz="1800">
              <a:solidFill>
                <a:schemeClr val="dk1"/>
              </a:solidFill>
            </a:endParaRPr>
          </a:p>
          <a:p>
            <a:pPr marL="45720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b="1">
                <a:solidFill>
                  <a:schemeClr val="accent1"/>
                </a:solidFill>
              </a:rPr>
              <a:t>Method 2</a:t>
            </a:r>
            <a:r>
              <a:rPr lang="it-IT" sz="1800">
                <a:solidFill>
                  <a:schemeClr val="dk1"/>
                </a:solidFill>
              </a:rPr>
              <a:t> generates </a:t>
            </a:r>
            <a:r>
              <a:rPr lang="it-IT" sz="1800" b="1">
                <a:solidFill>
                  <a:schemeClr val="accent1"/>
                </a:solidFill>
              </a:rPr>
              <a:t>false color composites</a:t>
            </a:r>
            <a:r>
              <a:rPr lang="it-IT" sz="1800">
                <a:solidFill>
                  <a:schemeClr val="dk1"/>
                </a:solidFill>
              </a:rPr>
              <a:t> starting from the Short-wave infrared (SWIR1)/NIR/Red bands of Landsat images and then applies a </a:t>
            </a:r>
            <a:r>
              <a:rPr lang="it-IT" sz="1800" b="1">
                <a:solidFill>
                  <a:schemeClr val="accent1"/>
                </a:solidFill>
              </a:rPr>
              <a:t>HSV transformation</a:t>
            </a:r>
            <a:r>
              <a:rPr lang="it-IT" sz="1800">
                <a:solidFill>
                  <a:schemeClr val="dk1"/>
                </a:solidFill>
              </a:rPr>
              <a:t> (Valadão et al, 2021)</a:t>
            </a:r>
            <a:endParaRPr sz="1800">
              <a:solidFill>
                <a:schemeClr val="dk1"/>
              </a:solidFill>
            </a:endParaRPr>
          </a:p>
        </p:txBody>
      </p:sp>
      <p:sp>
        <p:nvSpPr>
          <p:cNvPr id="157" name="Google Shape;157;p22"/>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body" idx="1"/>
          </p:nvPr>
        </p:nvSpPr>
        <p:spPr>
          <a:xfrm>
            <a:off x="392265" y="376373"/>
            <a:ext cx="11404200" cy="45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Computation of 3D volumetric changes</a:t>
            </a:r>
            <a:endParaRPr/>
          </a:p>
        </p:txBody>
      </p:sp>
      <p:sp>
        <p:nvSpPr>
          <p:cNvPr id="163" name="Google Shape;163;p23"/>
          <p:cNvSpPr txBox="1"/>
          <p:nvPr/>
        </p:nvSpPr>
        <p:spPr>
          <a:xfrm>
            <a:off x="518400" y="1609650"/>
            <a:ext cx="5749200" cy="3971100"/>
          </a:xfrm>
          <a:prstGeom prst="rect">
            <a:avLst/>
          </a:prstGeom>
          <a:noFill/>
          <a:ln>
            <a:noFill/>
          </a:ln>
        </p:spPr>
        <p:txBody>
          <a:bodyPr spcFirstLastPara="1" wrap="square" lIns="91425" tIns="45700" rIns="91425" bIns="45700" anchor="t" anchorCtr="0">
            <a:spAutoFit/>
          </a:bodyPr>
          <a:lstStyle/>
          <a:p>
            <a:pPr marL="457200" lvl="0" indent="-342900" algn="just" rtl="0">
              <a:spcBef>
                <a:spcPts val="0"/>
              </a:spcBef>
              <a:spcAft>
                <a:spcPts val="0"/>
              </a:spcAft>
              <a:buClr>
                <a:schemeClr val="dk1"/>
              </a:buClr>
              <a:buSzPts val="1800"/>
              <a:buChar char="●"/>
            </a:pPr>
            <a:r>
              <a:rPr lang="it-IT" sz="1800">
                <a:solidFill>
                  <a:schemeClr val="dk1"/>
                </a:solidFill>
              </a:rPr>
              <a:t>The </a:t>
            </a:r>
            <a:r>
              <a:rPr lang="it-IT" sz="1800" b="1">
                <a:solidFill>
                  <a:schemeClr val="accent1"/>
                </a:solidFill>
              </a:rPr>
              <a:t>3D volumetric changes</a:t>
            </a:r>
            <a:r>
              <a:rPr lang="it-IT" sz="1800">
                <a:solidFill>
                  <a:schemeClr val="dk1"/>
                </a:solidFill>
              </a:rPr>
              <a:t> will be computed by </a:t>
            </a:r>
            <a:r>
              <a:rPr lang="it-IT" sz="1800" b="1">
                <a:solidFill>
                  <a:schemeClr val="accent1"/>
                </a:solidFill>
              </a:rPr>
              <a:t>integrating</a:t>
            </a:r>
            <a:r>
              <a:rPr lang="it-IT" sz="1800" b="1">
                <a:solidFill>
                  <a:schemeClr val="dk1"/>
                </a:solidFill>
              </a:rPr>
              <a:t> </a:t>
            </a:r>
            <a:r>
              <a:rPr lang="it-IT" sz="1800">
                <a:solidFill>
                  <a:schemeClr val="dk1"/>
                </a:solidFill>
              </a:rPr>
              <a:t>the information of</a:t>
            </a:r>
            <a:r>
              <a:rPr lang="it-IT" sz="1800" b="1">
                <a:solidFill>
                  <a:schemeClr val="accent1"/>
                </a:solidFill>
              </a:rPr>
              <a:t> in-situ measured</a:t>
            </a:r>
            <a:r>
              <a:rPr lang="it-IT" sz="1800" b="1">
                <a:solidFill>
                  <a:schemeClr val="dk1"/>
                </a:solidFill>
              </a:rPr>
              <a:t> </a:t>
            </a:r>
            <a:r>
              <a:rPr lang="it-IT" sz="1800" b="1">
                <a:solidFill>
                  <a:schemeClr val="accent1"/>
                </a:solidFill>
              </a:rPr>
              <a:t>water level</a:t>
            </a:r>
            <a:r>
              <a:rPr lang="it-IT" sz="1800">
                <a:solidFill>
                  <a:schemeClr val="dk1"/>
                </a:solidFill>
              </a:rPr>
              <a:t> with the corresponding </a:t>
            </a:r>
            <a:r>
              <a:rPr lang="it-IT" sz="1800" b="1">
                <a:solidFill>
                  <a:schemeClr val="accent1"/>
                </a:solidFill>
              </a:rPr>
              <a:t>estimated</a:t>
            </a:r>
            <a:r>
              <a:rPr lang="it-IT" sz="1800" b="1">
                <a:solidFill>
                  <a:schemeClr val="dk1"/>
                </a:solidFill>
              </a:rPr>
              <a:t> </a:t>
            </a:r>
            <a:r>
              <a:rPr lang="it-IT" sz="1800" b="1">
                <a:solidFill>
                  <a:schemeClr val="accent1"/>
                </a:solidFill>
              </a:rPr>
              <a:t>water surface extent</a:t>
            </a:r>
            <a:endParaRPr sz="1800" b="1">
              <a:solidFill>
                <a:schemeClr val="dk1"/>
              </a:solidFill>
            </a:endParaRPr>
          </a:p>
          <a:p>
            <a:pPr marL="45720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a:solidFill>
                  <a:schemeClr val="dk1"/>
                </a:solidFill>
              </a:rPr>
              <a:t>The </a:t>
            </a:r>
            <a:r>
              <a:rPr lang="it-IT" sz="1800" b="1">
                <a:solidFill>
                  <a:schemeClr val="accent1"/>
                </a:solidFill>
              </a:rPr>
              <a:t>seasonal variations</a:t>
            </a:r>
            <a:r>
              <a:rPr lang="it-IT" sz="1800">
                <a:solidFill>
                  <a:schemeClr val="dk1"/>
                </a:solidFill>
              </a:rPr>
              <a:t> of the reservoir water storage allow </a:t>
            </a:r>
            <a:r>
              <a:rPr lang="it-IT" sz="1800" b="1">
                <a:solidFill>
                  <a:schemeClr val="accent1"/>
                </a:solidFill>
              </a:rPr>
              <a:t>defining a volumetric 3D</a:t>
            </a:r>
            <a:r>
              <a:rPr lang="it-IT" sz="1800">
                <a:solidFill>
                  <a:schemeClr val="dk1"/>
                </a:solidFill>
              </a:rPr>
              <a:t> model of the reservoir: the varying water level acts as a layer stripping procedure</a:t>
            </a:r>
            <a:endParaRPr sz="1800">
              <a:solidFill>
                <a:schemeClr val="dk1"/>
              </a:solidFill>
            </a:endParaRPr>
          </a:p>
          <a:p>
            <a:pPr marL="457200" lvl="0" indent="0" algn="just" rtl="0">
              <a:spcBef>
                <a:spcPts val="0"/>
              </a:spcBef>
              <a:spcAft>
                <a:spcPts val="0"/>
              </a:spcAft>
              <a:buNone/>
            </a:pPr>
            <a:endParaRPr sz="1800">
              <a:solidFill>
                <a:schemeClr val="dk1"/>
              </a:solidFill>
            </a:endParaRPr>
          </a:p>
          <a:p>
            <a:pPr marL="45720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a:solidFill>
                  <a:schemeClr val="dk1"/>
                </a:solidFill>
              </a:rPr>
              <a:t>The ability to map the time variations of the shallower areas of the reservoir plays a key role in reservoir and water resources management</a:t>
            </a:r>
            <a:endParaRPr sz="1800">
              <a:solidFill>
                <a:schemeClr val="dk1"/>
              </a:solidFill>
            </a:endParaRPr>
          </a:p>
        </p:txBody>
      </p:sp>
      <p:pic>
        <p:nvPicPr>
          <p:cNvPr id="164" name="Google Shape;164;p23"/>
          <p:cNvPicPr preferRelativeResize="0"/>
          <p:nvPr/>
        </p:nvPicPr>
        <p:blipFill>
          <a:blip r:embed="rId3">
            <a:alphaModFix/>
          </a:blip>
          <a:stretch>
            <a:fillRect/>
          </a:stretch>
        </p:blipFill>
        <p:spPr>
          <a:xfrm>
            <a:off x="6372275" y="1914450"/>
            <a:ext cx="4756750" cy="2562375"/>
          </a:xfrm>
          <a:prstGeom prst="rect">
            <a:avLst/>
          </a:prstGeom>
          <a:noFill/>
          <a:ln>
            <a:noFill/>
          </a:ln>
        </p:spPr>
      </p:pic>
      <p:sp>
        <p:nvSpPr>
          <p:cNvPr id="165" name="Google Shape;165;p23"/>
          <p:cNvSpPr txBox="1"/>
          <p:nvPr/>
        </p:nvSpPr>
        <p:spPr>
          <a:xfrm>
            <a:off x="6542825" y="4478250"/>
            <a:ext cx="4391100" cy="492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IT" sz="1000">
                <a:solidFill>
                  <a:schemeClr val="dk1"/>
                </a:solidFill>
                <a:latin typeface="Times New Roman"/>
                <a:ea typeface="Times New Roman"/>
                <a:cs typeface="Times New Roman"/>
                <a:sym typeface="Times New Roman"/>
              </a:rPr>
              <a:t>Relation between estimated water coverage exent and reservoir filling level (shown for a selected reservoir cross-section)</a:t>
            </a:r>
            <a:endParaRPr sz="1000"/>
          </a:p>
        </p:txBody>
      </p:sp>
      <p:sp>
        <p:nvSpPr>
          <p:cNvPr id="166" name="Google Shape;166;p23"/>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body" idx="1"/>
          </p:nvPr>
        </p:nvSpPr>
        <p:spPr>
          <a:xfrm>
            <a:off x="392265" y="376373"/>
            <a:ext cx="11404200" cy="45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Case studies</a:t>
            </a:r>
            <a:endParaRPr/>
          </a:p>
        </p:txBody>
      </p:sp>
      <p:sp>
        <p:nvSpPr>
          <p:cNvPr id="172" name="Google Shape;172;p24"/>
          <p:cNvSpPr txBox="1"/>
          <p:nvPr/>
        </p:nvSpPr>
        <p:spPr>
          <a:xfrm>
            <a:off x="564775" y="1448550"/>
            <a:ext cx="5531100" cy="28629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None/>
            </a:pPr>
            <a:r>
              <a:rPr lang="it-IT" sz="1800">
                <a:solidFill>
                  <a:schemeClr val="dk1"/>
                </a:solidFill>
              </a:rPr>
              <a:t>Two different </a:t>
            </a:r>
            <a:r>
              <a:rPr lang="it-IT" sz="1800" b="1">
                <a:solidFill>
                  <a:schemeClr val="accent1"/>
                </a:solidFill>
              </a:rPr>
              <a:t>reservoirs</a:t>
            </a:r>
            <a:r>
              <a:rPr lang="it-IT" sz="1800" b="1">
                <a:solidFill>
                  <a:schemeClr val="dk1"/>
                </a:solidFill>
              </a:rPr>
              <a:t> </a:t>
            </a:r>
            <a:r>
              <a:rPr lang="it-IT" sz="1800">
                <a:solidFill>
                  <a:schemeClr val="dk1"/>
                </a:solidFill>
              </a:rPr>
              <a:t>in the south of Italy (Calabria region) providing the freshwater supply for nearly two million people:</a:t>
            </a:r>
            <a:endParaRPr sz="1800">
              <a:solidFill>
                <a:schemeClr val="dk1"/>
              </a:solidFill>
            </a:endParaRPr>
          </a:p>
          <a:p>
            <a:pPr marL="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b="1">
                <a:solidFill>
                  <a:schemeClr val="accent1"/>
                </a:solidFill>
              </a:rPr>
              <a:t>Menta dam lake</a:t>
            </a:r>
            <a:r>
              <a:rPr lang="it-IT" sz="1800">
                <a:solidFill>
                  <a:schemeClr val="dk1"/>
                </a:solidFill>
              </a:rPr>
              <a:t> with a total volume of 17.9 hm</a:t>
            </a:r>
            <a:r>
              <a:rPr lang="it-IT" sz="1800" baseline="30000">
                <a:solidFill>
                  <a:schemeClr val="dk1"/>
                </a:solidFill>
              </a:rPr>
              <a:t>3</a:t>
            </a:r>
            <a:endParaRPr sz="1800" baseline="30000">
              <a:solidFill>
                <a:schemeClr val="dk1"/>
              </a:solidFill>
            </a:endParaRPr>
          </a:p>
          <a:p>
            <a:pPr marL="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b="1">
                <a:solidFill>
                  <a:schemeClr val="accent1"/>
                </a:solidFill>
              </a:rPr>
              <a:t>Alaco dam lake</a:t>
            </a:r>
            <a:r>
              <a:rPr lang="it-IT" sz="1800">
                <a:solidFill>
                  <a:schemeClr val="dk1"/>
                </a:solidFill>
              </a:rPr>
              <a:t> with a total volume of 32 hm</a:t>
            </a:r>
            <a:r>
              <a:rPr lang="it-IT" sz="1800" baseline="30000">
                <a:solidFill>
                  <a:schemeClr val="dk1"/>
                </a:solidFill>
              </a:rPr>
              <a:t>3</a:t>
            </a:r>
            <a:endParaRPr sz="1800" baseline="30000">
              <a:solidFill>
                <a:schemeClr val="dk1"/>
              </a:solidFill>
            </a:endParaRPr>
          </a:p>
          <a:p>
            <a:pPr marL="457200" lvl="0" indent="0" algn="just" rtl="0">
              <a:spcBef>
                <a:spcPts val="0"/>
              </a:spcBef>
              <a:spcAft>
                <a:spcPts val="0"/>
              </a:spcAft>
              <a:buNone/>
            </a:pPr>
            <a:endParaRPr sz="1800">
              <a:solidFill>
                <a:schemeClr val="dk1"/>
              </a:solidFill>
            </a:endParaRPr>
          </a:p>
          <a:p>
            <a:pPr marL="0" lvl="0" indent="0" algn="just" rtl="0">
              <a:spcBef>
                <a:spcPts val="0"/>
              </a:spcBef>
              <a:spcAft>
                <a:spcPts val="0"/>
              </a:spcAft>
              <a:buNone/>
            </a:pPr>
            <a:r>
              <a:rPr lang="it-IT" sz="1800">
                <a:solidFill>
                  <a:schemeClr val="dk1"/>
                </a:solidFill>
              </a:rPr>
              <a:t>characterized by quite different environments and average shore steepness</a:t>
            </a:r>
            <a:endParaRPr sz="1800">
              <a:solidFill>
                <a:schemeClr val="dk1"/>
              </a:solidFill>
            </a:endParaRPr>
          </a:p>
        </p:txBody>
      </p:sp>
      <p:sp>
        <p:nvSpPr>
          <p:cNvPr id="173" name="Google Shape;173;p24"/>
          <p:cNvSpPr txBox="1"/>
          <p:nvPr/>
        </p:nvSpPr>
        <p:spPr>
          <a:xfrm>
            <a:off x="1700875" y="5113600"/>
            <a:ext cx="8787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800" b="1">
                <a:solidFill>
                  <a:srgbClr val="31538F"/>
                </a:solidFill>
              </a:rPr>
              <a:t>Local water level data are provided by Società Risorse Idriche Calabresi S.p.a. (So.Ri.Cal.)</a:t>
            </a:r>
            <a:endParaRPr b="1">
              <a:solidFill>
                <a:srgbClr val="31538F"/>
              </a:solidFill>
            </a:endParaRPr>
          </a:p>
        </p:txBody>
      </p:sp>
      <p:pic>
        <p:nvPicPr>
          <p:cNvPr id="174" name="Google Shape;174;p24"/>
          <p:cNvPicPr preferRelativeResize="0"/>
          <p:nvPr/>
        </p:nvPicPr>
        <p:blipFill rotWithShape="1">
          <a:blip r:embed="rId3">
            <a:alphaModFix/>
          </a:blip>
          <a:srcRect l="31458" t="33257" r="33517" b="29847"/>
          <a:stretch/>
        </p:blipFill>
        <p:spPr>
          <a:xfrm>
            <a:off x="6172075" y="1729606"/>
            <a:ext cx="5700602" cy="2533318"/>
          </a:xfrm>
          <a:prstGeom prst="rect">
            <a:avLst/>
          </a:prstGeom>
          <a:noFill/>
          <a:ln>
            <a:noFill/>
          </a:ln>
        </p:spPr>
      </p:pic>
      <p:sp>
        <p:nvSpPr>
          <p:cNvPr id="175" name="Google Shape;175;p24"/>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5"/>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HPC4RM: S2A image examples</a:t>
            </a:r>
            <a:endParaRPr/>
          </a:p>
        </p:txBody>
      </p:sp>
      <p:pic>
        <p:nvPicPr>
          <p:cNvPr id="181" name="Google Shape;181;p25"/>
          <p:cNvPicPr preferRelativeResize="0"/>
          <p:nvPr/>
        </p:nvPicPr>
        <p:blipFill rotWithShape="1">
          <a:blip r:embed="rId3">
            <a:alphaModFix/>
          </a:blip>
          <a:srcRect l="43616" t="19062" r="21213" b="16385"/>
          <a:stretch/>
        </p:blipFill>
        <p:spPr>
          <a:xfrm>
            <a:off x="1571347" y="1615737"/>
            <a:ext cx="4287915" cy="3320248"/>
          </a:xfrm>
          <a:prstGeom prst="rect">
            <a:avLst/>
          </a:prstGeom>
          <a:noFill/>
          <a:ln>
            <a:noFill/>
          </a:ln>
        </p:spPr>
      </p:pic>
      <p:pic>
        <p:nvPicPr>
          <p:cNvPr id="182" name="Google Shape;182;p25"/>
          <p:cNvPicPr preferRelativeResize="0"/>
          <p:nvPr/>
        </p:nvPicPr>
        <p:blipFill rotWithShape="1">
          <a:blip r:embed="rId4">
            <a:alphaModFix/>
          </a:blip>
          <a:srcRect l="45582" t="20441" r="21068" b="15007"/>
          <a:stretch/>
        </p:blipFill>
        <p:spPr>
          <a:xfrm>
            <a:off x="6214369" y="1615737"/>
            <a:ext cx="4065974" cy="3320248"/>
          </a:xfrm>
          <a:prstGeom prst="rect">
            <a:avLst/>
          </a:prstGeom>
          <a:noFill/>
          <a:ln>
            <a:noFill/>
          </a:ln>
        </p:spPr>
      </p:pic>
      <p:sp>
        <p:nvSpPr>
          <p:cNvPr id="183" name="Google Shape;183;p25"/>
          <p:cNvSpPr txBox="1"/>
          <p:nvPr/>
        </p:nvSpPr>
        <p:spPr>
          <a:xfrm>
            <a:off x="4802804" y="5535034"/>
            <a:ext cx="29774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Diga del Menta: Jan 4th, 2022</a:t>
            </a:r>
            <a:endParaRPr/>
          </a:p>
        </p:txBody>
      </p:sp>
      <p:sp>
        <p:nvSpPr>
          <p:cNvPr id="184" name="Google Shape;184;p25"/>
          <p:cNvSpPr txBox="1"/>
          <p:nvPr/>
        </p:nvSpPr>
        <p:spPr>
          <a:xfrm>
            <a:off x="1571347" y="5015883"/>
            <a:ext cx="30159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Bands: 4,3,2 (red, green, blue)</a:t>
            </a:r>
            <a:endParaRPr/>
          </a:p>
        </p:txBody>
      </p:sp>
      <p:sp>
        <p:nvSpPr>
          <p:cNvPr id="185" name="Google Shape;185;p25"/>
          <p:cNvSpPr txBox="1"/>
          <p:nvPr/>
        </p:nvSpPr>
        <p:spPr>
          <a:xfrm>
            <a:off x="6214369" y="5015883"/>
            <a:ext cx="38291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Bands: 8,4,3 (near infrared, red, green)</a:t>
            </a:r>
            <a:endParaRPr/>
          </a:p>
        </p:txBody>
      </p:sp>
      <p:sp>
        <p:nvSpPr>
          <p:cNvPr id="186" name="Google Shape;186;p25"/>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HPC4RM: S2A image examples</a:t>
            </a:r>
            <a:endParaRPr/>
          </a:p>
        </p:txBody>
      </p:sp>
      <p:pic>
        <p:nvPicPr>
          <p:cNvPr id="192" name="Google Shape;192;p26"/>
          <p:cNvPicPr preferRelativeResize="0"/>
          <p:nvPr/>
        </p:nvPicPr>
        <p:blipFill rotWithShape="1">
          <a:blip r:embed="rId3">
            <a:alphaModFix/>
          </a:blip>
          <a:srcRect l="43616" t="19062" r="21213" b="16385"/>
          <a:stretch/>
        </p:blipFill>
        <p:spPr>
          <a:xfrm>
            <a:off x="1571347" y="1615737"/>
            <a:ext cx="4287915" cy="3320248"/>
          </a:xfrm>
          <a:prstGeom prst="rect">
            <a:avLst/>
          </a:prstGeom>
          <a:noFill/>
          <a:ln>
            <a:noFill/>
          </a:ln>
        </p:spPr>
      </p:pic>
      <p:pic>
        <p:nvPicPr>
          <p:cNvPr id="193" name="Google Shape;193;p26"/>
          <p:cNvPicPr preferRelativeResize="0"/>
          <p:nvPr/>
        </p:nvPicPr>
        <p:blipFill rotWithShape="1">
          <a:blip r:embed="rId4">
            <a:alphaModFix/>
          </a:blip>
          <a:srcRect l="45582" t="20441" r="21068" b="15007"/>
          <a:stretch/>
        </p:blipFill>
        <p:spPr>
          <a:xfrm>
            <a:off x="6214369" y="1615737"/>
            <a:ext cx="4065974" cy="3320248"/>
          </a:xfrm>
          <a:prstGeom prst="rect">
            <a:avLst/>
          </a:prstGeom>
          <a:noFill/>
          <a:ln>
            <a:noFill/>
          </a:ln>
        </p:spPr>
      </p:pic>
      <p:sp>
        <p:nvSpPr>
          <p:cNvPr id="194" name="Google Shape;194;p26"/>
          <p:cNvSpPr txBox="1"/>
          <p:nvPr/>
        </p:nvSpPr>
        <p:spPr>
          <a:xfrm>
            <a:off x="4802804" y="5535034"/>
            <a:ext cx="31522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Diga del Menta: Aug 17th, 2020</a:t>
            </a:r>
            <a:endParaRPr/>
          </a:p>
        </p:txBody>
      </p:sp>
      <p:sp>
        <p:nvSpPr>
          <p:cNvPr id="195" name="Google Shape;195;p26"/>
          <p:cNvSpPr txBox="1"/>
          <p:nvPr/>
        </p:nvSpPr>
        <p:spPr>
          <a:xfrm>
            <a:off x="1571347" y="5015883"/>
            <a:ext cx="30159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Bands: 4,3,2 (red, green, blue)</a:t>
            </a:r>
            <a:endParaRPr/>
          </a:p>
        </p:txBody>
      </p:sp>
      <p:sp>
        <p:nvSpPr>
          <p:cNvPr id="196" name="Google Shape;196;p26"/>
          <p:cNvSpPr txBox="1"/>
          <p:nvPr/>
        </p:nvSpPr>
        <p:spPr>
          <a:xfrm>
            <a:off x="6214369" y="5015883"/>
            <a:ext cx="38291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Bands: 8,4,3 (near infrared, red, green)</a:t>
            </a:r>
            <a:endParaRPr/>
          </a:p>
        </p:txBody>
      </p:sp>
      <p:pic>
        <p:nvPicPr>
          <p:cNvPr id="197" name="Google Shape;197;p26"/>
          <p:cNvPicPr preferRelativeResize="0"/>
          <p:nvPr/>
        </p:nvPicPr>
        <p:blipFill rotWithShape="1">
          <a:blip r:embed="rId5">
            <a:alphaModFix/>
          </a:blip>
          <a:srcRect l="45437" t="18887" r="21211" b="16904"/>
          <a:stretch/>
        </p:blipFill>
        <p:spPr>
          <a:xfrm>
            <a:off x="6214369" y="1624609"/>
            <a:ext cx="4065974" cy="3302494"/>
          </a:xfrm>
          <a:prstGeom prst="rect">
            <a:avLst/>
          </a:prstGeom>
          <a:noFill/>
          <a:ln>
            <a:noFill/>
          </a:ln>
        </p:spPr>
      </p:pic>
      <p:pic>
        <p:nvPicPr>
          <p:cNvPr id="198" name="Google Shape;198;p26"/>
          <p:cNvPicPr preferRelativeResize="0"/>
          <p:nvPr/>
        </p:nvPicPr>
        <p:blipFill rotWithShape="1">
          <a:blip r:embed="rId6">
            <a:alphaModFix/>
          </a:blip>
          <a:srcRect l="43253" t="20960" r="21577" b="14658"/>
          <a:stretch/>
        </p:blipFill>
        <p:spPr>
          <a:xfrm>
            <a:off x="1571347" y="1624609"/>
            <a:ext cx="4287915" cy="3311379"/>
          </a:xfrm>
          <a:prstGeom prst="rect">
            <a:avLst/>
          </a:prstGeom>
          <a:noFill/>
          <a:ln>
            <a:noFill/>
          </a:ln>
        </p:spPr>
      </p:pic>
      <p:sp>
        <p:nvSpPr>
          <p:cNvPr id="199" name="Google Shape;199;p26"/>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7"/>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HPC4RM: S2A image examples</a:t>
            </a:r>
            <a:endParaRPr/>
          </a:p>
        </p:txBody>
      </p:sp>
      <p:pic>
        <p:nvPicPr>
          <p:cNvPr id="205" name="Google Shape;205;p27"/>
          <p:cNvPicPr preferRelativeResize="0"/>
          <p:nvPr/>
        </p:nvPicPr>
        <p:blipFill rotWithShape="1">
          <a:blip r:embed="rId3">
            <a:alphaModFix/>
          </a:blip>
          <a:srcRect l="43616" t="19062" r="21213" b="16385"/>
          <a:stretch/>
        </p:blipFill>
        <p:spPr>
          <a:xfrm>
            <a:off x="1571347" y="1615737"/>
            <a:ext cx="4287915" cy="3320248"/>
          </a:xfrm>
          <a:prstGeom prst="rect">
            <a:avLst/>
          </a:prstGeom>
          <a:noFill/>
          <a:ln>
            <a:noFill/>
          </a:ln>
        </p:spPr>
      </p:pic>
      <p:pic>
        <p:nvPicPr>
          <p:cNvPr id="206" name="Google Shape;206;p27"/>
          <p:cNvPicPr preferRelativeResize="0"/>
          <p:nvPr/>
        </p:nvPicPr>
        <p:blipFill rotWithShape="1">
          <a:blip r:embed="rId4">
            <a:alphaModFix/>
          </a:blip>
          <a:srcRect l="45582" t="20441" r="21068" b="15007"/>
          <a:stretch/>
        </p:blipFill>
        <p:spPr>
          <a:xfrm>
            <a:off x="6214369" y="1615737"/>
            <a:ext cx="4065974" cy="3320248"/>
          </a:xfrm>
          <a:prstGeom prst="rect">
            <a:avLst/>
          </a:prstGeom>
          <a:noFill/>
          <a:ln>
            <a:noFill/>
          </a:ln>
        </p:spPr>
      </p:pic>
      <p:sp>
        <p:nvSpPr>
          <p:cNvPr id="207" name="Google Shape;207;p27"/>
          <p:cNvSpPr txBox="1"/>
          <p:nvPr/>
        </p:nvSpPr>
        <p:spPr>
          <a:xfrm>
            <a:off x="4802804" y="5535034"/>
            <a:ext cx="31522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Diga del Menta: Aug 20th, 2020</a:t>
            </a:r>
            <a:endParaRPr/>
          </a:p>
        </p:txBody>
      </p:sp>
      <p:sp>
        <p:nvSpPr>
          <p:cNvPr id="208" name="Google Shape;208;p27"/>
          <p:cNvSpPr txBox="1"/>
          <p:nvPr/>
        </p:nvSpPr>
        <p:spPr>
          <a:xfrm>
            <a:off x="1571347" y="5015883"/>
            <a:ext cx="30159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Bands: 4,3,2 (red, green, blue)</a:t>
            </a:r>
            <a:endParaRPr/>
          </a:p>
        </p:txBody>
      </p:sp>
      <p:sp>
        <p:nvSpPr>
          <p:cNvPr id="209" name="Google Shape;209;p27"/>
          <p:cNvSpPr txBox="1"/>
          <p:nvPr/>
        </p:nvSpPr>
        <p:spPr>
          <a:xfrm>
            <a:off x="6214369" y="5015883"/>
            <a:ext cx="38291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Bands: 8,4,3 (near infrared, red, green)</a:t>
            </a:r>
            <a:endParaRPr/>
          </a:p>
        </p:txBody>
      </p:sp>
      <p:pic>
        <p:nvPicPr>
          <p:cNvPr id="210" name="Google Shape;210;p27"/>
          <p:cNvPicPr preferRelativeResize="0"/>
          <p:nvPr/>
        </p:nvPicPr>
        <p:blipFill rotWithShape="1">
          <a:blip r:embed="rId5">
            <a:alphaModFix/>
          </a:blip>
          <a:srcRect l="45437" t="18887" r="21211" b="16904"/>
          <a:stretch/>
        </p:blipFill>
        <p:spPr>
          <a:xfrm>
            <a:off x="6214369" y="1624609"/>
            <a:ext cx="4065974" cy="3302494"/>
          </a:xfrm>
          <a:prstGeom prst="rect">
            <a:avLst/>
          </a:prstGeom>
          <a:noFill/>
          <a:ln>
            <a:noFill/>
          </a:ln>
        </p:spPr>
      </p:pic>
      <p:pic>
        <p:nvPicPr>
          <p:cNvPr id="211" name="Google Shape;211;p27"/>
          <p:cNvPicPr preferRelativeResize="0"/>
          <p:nvPr/>
        </p:nvPicPr>
        <p:blipFill rotWithShape="1">
          <a:blip r:embed="rId6">
            <a:alphaModFix/>
          </a:blip>
          <a:srcRect l="43253" t="20960" r="21577" b="14658"/>
          <a:stretch/>
        </p:blipFill>
        <p:spPr>
          <a:xfrm>
            <a:off x="1571347" y="1624609"/>
            <a:ext cx="4287915" cy="3311379"/>
          </a:xfrm>
          <a:prstGeom prst="rect">
            <a:avLst/>
          </a:prstGeom>
          <a:noFill/>
          <a:ln>
            <a:noFill/>
          </a:ln>
        </p:spPr>
      </p:pic>
      <p:pic>
        <p:nvPicPr>
          <p:cNvPr id="212" name="Google Shape;212;p27"/>
          <p:cNvPicPr preferRelativeResize="0"/>
          <p:nvPr/>
        </p:nvPicPr>
        <p:blipFill rotWithShape="1">
          <a:blip r:embed="rId7">
            <a:alphaModFix/>
          </a:blip>
          <a:srcRect l="43424" t="20528" r="21406" b="14920"/>
          <a:stretch/>
        </p:blipFill>
        <p:spPr>
          <a:xfrm>
            <a:off x="1571347" y="1615732"/>
            <a:ext cx="4287915" cy="3320248"/>
          </a:xfrm>
          <a:prstGeom prst="rect">
            <a:avLst/>
          </a:prstGeom>
          <a:noFill/>
          <a:ln>
            <a:noFill/>
          </a:ln>
        </p:spPr>
      </p:pic>
      <p:pic>
        <p:nvPicPr>
          <p:cNvPr id="213" name="Google Shape;213;p27"/>
          <p:cNvPicPr preferRelativeResize="0"/>
          <p:nvPr/>
        </p:nvPicPr>
        <p:blipFill rotWithShape="1">
          <a:blip r:embed="rId8">
            <a:alphaModFix/>
          </a:blip>
          <a:srcRect l="45244" t="19149" r="21406" b="16645"/>
          <a:stretch/>
        </p:blipFill>
        <p:spPr>
          <a:xfrm>
            <a:off x="6214369" y="1624609"/>
            <a:ext cx="4065974" cy="3302494"/>
          </a:xfrm>
          <a:prstGeom prst="rect">
            <a:avLst/>
          </a:prstGeom>
          <a:noFill/>
          <a:ln>
            <a:noFill/>
          </a:ln>
        </p:spPr>
      </p:pic>
      <p:sp>
        <p:nvSpPr>
          <p:cNvPr id="214" name="Google Shape;214;p27"/>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body" idx="1"/>
          </p:nvPr>
        </p:nvSpPr>
        <p:spPr>
          <a:xfrm>
            <a:off x="392265" y="376373"/>
            <a:ext cx="11404200" cy="45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Results - Alaco dam lake</a:t>
            </a:r>
            <a:endParaRPr/>
          </a:p>
        </p:txBody>
      </p:sp>
      <p:sp>
        <p:nvSpPr>
          <p:cNvPr id="220" name="Google Shape;220;p28"/>
          <p:cNvSpPr txBox="1"/>
          <p:nvPr/>
        </p:nvSpPr>
        <p:spPr>
          <a:xfrm>
            <a:off x="798550" y="913750"/>
            <a:ext cx="10410300" cy="2031900"/>
          </a:xfrm>
          <a:prstGeom prst="rect">
            <a:avLst/>
          </a:prstGeom>
          <a:noFill/>
          <a:ln>
            <a:noFill/>
          </a:ln>
        </p:spPr>
        <p:txBody>
          <a:bodyPr spcFirstLastPara="1" wrap="square" lIns="91425" tIns="45700" rIns="91425" bIns="45700" anchor="t" anchorCtr="0">
            <a:spAutoFit/>
          </a:bodyPr>
          <a:lstStyle/>
          <a:p>
            <a:pPr marL="457200" lvl="0" indent="-342900" algn="just" rtl="0">
              <a:spcBef>
                <a:spcPts val="0"/>
              </a:spcBef>
              <a:spcAft>
                <a:spcPts val="0"/>
              </a:spcAft>
              <a:buClr>
                <a:schemeClr val="dk1"/>
              </a:buClr>
              <a:buSzPts val="1800"/>
              <a:buChar char="●"/>
            </a:pPr>
            <a:r>
              <a:rPr lang="it-IT" sz="1800" b="1">
                <a:solidFill>
                  <a:schemeClr val="accent1"/>
                </a:solidFill>
              </a:rPr>
              <a:t>All the images of Sentinel-2</a:t>
            </a:r>
            <a:r>
              <a:rPr lang="it-IT" sz="1800">
                <a:solidFill>
                  <a:schemeClr val="dk1"/>
                </a:solidFill>
              </a:rPr>
              <a:t> available for for the</a:t>
            </a:r>
            <a:r>
              <a:rPr lang="it-IT" sz="1800" b="1">
                <a:solidFill>
                  <a:schemeClr val="accent1"/>
                </a:solidFill>
              </a:rPr>
              <a:t> year 2021</a:t>
            </a:r>
            <a:r>
              <a:rPr lang="it-IT" sz="1800">
                <a:solidFill>
                  <a:schemeClr val="dk1"/>
                </a:solidFill>
              </a:rPr>
              <a:t> were filtered by selecting the ones with the</a:t>
            </a:r>
            <a:r>
              <a:rPr lang="it-IT" sz="1800" b="1">
                <a:solidFill>
                  <a:schemeClr val="accent1"/>
                </a:solidFill>
              </a:rPr>
              <a:t> lowest cloud coverage</a:t>
            </a:r>
            <a:r>
              <a:rPr lang="it-IT" sz="1800">
                <a:solidFill>
                  <a:schemeClr val="dk1"/>
                </a:solidFill>
              </a:rPr>
              <a:t> and</a:t>
            </a:r>
            <a:r>
              <a:rPr lang="it-IT" sz="1800" b="1">
                <a:solidFill>
                  <a:schemeClr val="accent1"/>
                </a:solidFill>
              </a:rPr>
              <a:t> masking out</a:t>
            </a:r>
            <a:r>
              <a:rPr lang="it-IT" sz="1800" b="1">
                <a:solidFill>
                  <a:schemeClr val="dk1"/>
                </a:solidFill>
              </a:rPr>
              <a:t> </a:t>
            </a:r>
            <a:r>
              <a:rPr lang="it-IT" sz="1800">
                <a:solidFill>
                  <a:schemeClr val="dk1"/>
                </a:solidFill>
              </a:rPr>
              <a:t>the remaining</a:t>
            </a:r>
            <a:r>
              <a:rPr lang="it-IT" sz="1800" b="1">
                <a:solidFill>
                  <a:schemeClr val="accent1"/>
                </a:solidFill>
              </a:rPr>
              <a:t> cloudy pixels</a:t>
            </a:r>
            <a:endParaRPr sz="1800" b="1">
              <a:solidFill>
                <a:schemeClr val="dk1"/>
              </a:solidFill>
            </a:endParaRPr>
          </a:p>
          <a:p>
            <a:pPr marL="45720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a:solidFill>
                  <a:schemeClr val="dk1"/>
                </a:solidFill>
              </a:rPr>
              <a:t> A total of</a:t>
            </a:r>
            <a:r>
              <a:rPr lang="it-IT" sz="1800" b="1">
                <a:solidFill>
                  <a:schemeClr val="accent1"/>
                </a:solidFill>
              </a:rPr>
              <a:t> 4 images</a:t>
            </a:r>
            <a:r>
              <a:rPr lang="it-IT" sz="1800">
                <a:solidFill>
                  <a:schemeClr val="dk1"/>
                </a:solidFill>
              </a:rPr>
              <a:t>, one for every three months of the considered period, were obtained by computing the </a:t>
            </a:r>
            <a:r>
              <a:rPr lang="it-IT" sz="1800" b="1">
                <a:solidFill>
                  <a:schemeClr val="accent1"/>
                </a:solidFill>
              </a:rPr>
              <a:t>median values</a:t>
            </a:r>
            <a:r>
              <a:rPr lang="it-IT" sz="1800">
                <a:solidFill>
                  <a:schemeClr val="dk1"/>
                </a:solidFill>
              </a:rPr>
              <a:t> of the </a:t>
            </a:r>
            <a:r>
              <a:rPr lang="it-IT" sz="1800" b="1">
                <a:solidFill>
                  <a:schemeClr val="accent1"/>
                </a:solidFill>
              </a:rPr>
              <a:t>pixels</a:t>
            </a:r>
            <a:r>
              <a:rPr lang="it-IT" sz="1800" b="1">
                <a:solidFill>
                  <a:schemeClr val="dk1"/>
                </a:solidFill>
              </a:rPr>
              <a:t> </a:t>
            </a:r>
            <a:r>
              <a:rPr lang="it-IT" sz="1800">
                <a:solidFill>
                  <a:schemeClr val="dk1"/>
                </a:solidFill>
              </a:rPr>
              <a:t>from the </a:t>
            </a:r>
            <a:r>
              <a:rPr lang="it-IT" sz="1800" b="1">
                <a:solidFill>
                  <a:schemeClr val="accent1"/>
                </a:solidFill>
              </a:rPr>
              <a:t>filtered set of images</a:t>
            </a:r>
            <a:endParaRPr sz="1800" b="1">
              <a:solidFill>
                <a:schemeClr val="dk1"/>
              </a:solidFill>
            </a:endParaRPr>
          </a:p>
          <a:p>
            <a:pPr marL="45720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a:solidFill>
                  <a:schemeClr val="dk1"/>
                </a:solidFill>
              </a:rPr>
              <a:t>The</a:t>
            </a:r>
            <a:r>
              <a:rPr lang="it-IT" sz="1800" b="1">
                <a:solidFill>
                  <a:schemeClr val="accent1"/>
                </a:solidFill>
              </a:rPr>
              <a:t> two methods</a:t>
            </a:r>
            <a:r>
              <a:rPr lang="it-IT" sz="1800">
                <a:solidFill>
                  <a:schemeClr val="dk1"/>
                </a:solidFill>
              </a:rPr>
              <a:t> for the </a:t>
            </a:r>
            <a:r>
              <a:rPr lang="it-IT" sz="1800" b="1">
                <a:solidFill>
                  <a:schemeClr val="accent1"/>
                </a:solidFill>
              </a:rPr>
              <a:t>water extent detection</a:t>
            </a:r>
            <a:r>
              <a:rPr lang="it-IT" sz="1800">
                <a:solidFill>
                  <a:schemeClr val="dk1"/>
                </a:solidFill>
              </a:rPr>
              <a:t> were applied to each of the four images </a:t>
            </a:r>
            <a:endParaRPr sz="1800">
              <a:solidFill>
                <a:schemeClr val="dk1"/>
              </a:solidFill>
            </a:endParaRPr>
          </a:p>
        </p:txBody>
      </p:sp>
      <p:pic>
        <p:nvPicPr>
          <p:cNvPr id="221" name="Google Shape;221;p28"/>
          <p:cNvPicPr preferRelativeResize="0"/>
          <p:nvPr/>
        </p:nvPicPr>
        <p:blipFill>
          <a:blip r:embed="rId3">
            <a:alphaModFix/>
          </a:blip>
          <a:stretch>
            <a:fillRect/>
          </a:stretch>
        </p:blipFill>
        <p:spPr>
          <a:xfrm>
            <a:off x="1315800" y="2988900"/>
            <a:ext cx="4391025" cy="2476500"/>
          </a:xfrm>
          <a:prstGeom prst="rect">
            <a:avLst/>
          </a:prstGeom>
          <a:noFill/>
          <a:ln>
            <a:noFill/>
          </a:ln>
        </p:spPr>
      </p:pic>
      <p:pic>
        <p:nvPicPr>
          <p:cNvPr id="222" name="Google Shape;222;p28"/>
          <p:cNvPicPr preferRelativeResize="0"/>
          <p:nvPr/>
        </p:nvPicPr>
        <p:blipFill>
          <a:blip r:embed="rId4">
            <a:alphaModFix/>
          </a:blip>
          <a:stretch>
            <a:fillRect/>
          </a:stretch>
        </p:blipFill>
        <p:spPr>
          <a:xfrm>
            <a:off x="6324600" y="2988900"/>
            <a:ext cx="4391025" cy="2476500"/>
          </a:xfrm>
          <a:prstGeom prst="rect">
            <a:avLst/>
          </a:prstGeom>
          <a:noFill/>
          <a:ln>
            <a:noFill/>
          </a:ln>
        </p:spPr>
      </p:pic>
      <p:sp>
        <p:nvSpPr>
          <p:cNvPr id="223" name="Google Shape;223;p28"/>
          <p:cNvSpPr txBox="1"/>
          <p:nvPr/>
        </p:nvSpPr>
        <p:spPr>
          <a:xfrm>
            <a:off x="1315900" y="5522675"/>
            <a:ext cx="4391100" cy="492600"/>
          </a:xfrm>
          <a:prstGeom prst="rect">
            <a:avLst/>
          </a:prstGeom>
          <a:noFill/>
          <a:ln>
            <a:noFill/>
          </a:ln>
        </p:spPr>
        <p:txBody>
          <a:bodyPr spcFirstLastPara="1" wrap="square" lIns="91425" tIns="91425" rIns="91425" bIns="91425" anchor="t" anchorCtr="0">
            <a:spAutoFit/>
          </a:bodyPr>
          <a:lstStyle/>
          <a:p>
            <a:pPr marL="0" lvl="0" indent="144145" algn="ctr" rtl="0">
              <a:spcBef>
                <a:spcPts val="0"/>
              </a:spcBef>
              <a:spcAft>
                <a:spcPts val="0"/>
              </a:spcAft>
              <a:buNone/>
            </a:pPr>
            <a:r>
              <a:rPr lang="it-IT" sz="1000">
                <a:solidFill>
                  <a:schemeClr val="dk1"/>
                </a:solidFill>
              </a:rPr>
              <a:t>Results of the detection of the water extent (spectral index based) for the 2021 year - method 1</a:t>
            </a:r>
            <a:endParaRPr sz="1000"/>
          </a:p>
        </p:txBody>
      </p:sp>
      <p:sp>
        <p:nvSpPr>
          <p:cNvPr id="224" name="Google Shape;224;p28"/>
          <p:cNvSpPr txBox="1"/>
          <p:nvPr/>
        </p:nvSpPr>
        <p:spPr>
          <a:xfrm>
            <a:off x="6324550" y="5522675"/>
            <a:ext cx="4391100" cy="492600"/>
          </a:xfrm>
          <a:prstGeom prst="rect">
            <a:avLst/>
          </a:prstGeom>
          <a:noFill/>
          <a:ln>
            <a:noFill/>
          </a:ln>
        </p:spPr>
        <p:txBody>
          <a:bodyPr spcFirstLastPara="1" wrap="square" lIns="91425" tIns="91425" rIns="91425" bIns="91425" anchor="t" anchorCtr="0">
            <a:spAutoFit/>
          </a:bodyPr>
          <a:lstStyle/>
          <a:p>
            <a:pPr marL="0" lvl="0" indent="144145" algn="ctr" rtl="0">
              <a:spcBef>
                <a:spcPts val="0"/>
              </a:spcBef>
              <a:spcAft>
                <a:spcPts val="0"/>
              </a:spcAft>
              <a:buNone/>
            </a:pPr>
            <a:r>
              <a:rPr lang="it-IT" sz="1000">
                <a:solidFill>
                  <a:schemeClr val="dk1"/>
                </a:solidFill>
              </a:rPr>
              <a:t>Results of the detection of the water extent for the second (HSV based) method for the 2021 year - method 2</a:t>
            </a:r>
            <a:endParaRPr sz="1000"/>
          </a:p>
        </p:txBody>
      </p:sp>
      <p:sp>
        <p:nvSpPr>
          <p:cNvPr id="225" name="Google Shape;225;p28"/>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txBox="1">
            <a:spLocks noGrp="1"/>
          </p:cNvSpPr>
          <p:nvPr>
            <p:ph type="body" idx="1"/>
          </p:nvPr>
        </p:nvSpPr>
        <p:spPr>
          <a:xfrm>
            <a:off x="392265" y="376373"/>
            <a:ext cx="11404200" cy="45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Conclusions</a:t>
            </a:r>
            <a:endParaRPr/>
          </a:p>
        </p:txBody>
      </p:sp>
      <p:sp>
        <p:nvSpPr>
          <p:cNvPr id="231" name="Google Shape;231;p29"/>
          <p:cNvSpPr txBox="1"/>
          <p:nvPr/>
        </p:nvSpPr>
        <p:spPr>
          <a:xfrm>
            <a:off x="874750" y="1828150"/>
            <a:ext cx="10410300" cy="3047700"/>
          </a:xfrm>
          <a:prstGeom prst="rect">
            <a:avLst/>
          </a:prstGeom>
          <a:noFill/>
          <a:ln>
            <a:noFill/>
          </a:ln>
        </p:spPr>
        <p:txBody>
          <a:bodyPr spcFirstLastPara="1" wrap="square" lIns="91425" tIns="45700" rIns="91425" bIns="45700" anchor="t" anchorCtr="0">
            <a:spAutoFit/>
          </a:bodyPr>
          <a:lstStyle/>
          <a:p>
            <a:pPr marL="457200" lvl="0" indent="-342900" algn="just" rtl="0">
              <a:spcBef>
                <a:spcPts val="0"/>
              </a:spcBef>
              <a:spcAft>
                <a:spcPts val="0"/>
              </a:spcAft>
              <a:buClr>
                <a:schemeClr val="dk1"/>
              </a:buClr>
              <a:buSzPts val="1800"/>
              <a:buChar char="●"/>
            </a:pPr>
            <a:r>
              <a:rPr lang="it-IT" sz="1800">
                <a:solidFill>
                  <a:schemeClr val="dk1"/>
                </a:solidFill>
              </a:rPr>
              <a:t>Water shortage and long periods of droughts interspersed with extreme weather events make the </a:t>
            </a:r>
            <a:r>
              <a:rPr lang="it-IT" sz="1800" b="1">
                <a:solidFill>
                  <a:schemeClr val="accent1"/>
                </a:solidFill>
              </a:rPr>
              <a:t>correct management</a:t>
            </a:r>
            <a:r>
              <a:rPr lang="it-IT" sz="1800">
                <a:solidFill>
                  <a:schemeClr val="dk1"/>
                </a:solidFill>
              </a:rPr>
              <a:t> of </a:t>
            </a:r>
            <a:r>
              <a:rPr lang="it-IT" sz="1800" b="1">
                <a:solidFill>
                  <a:schemeClr val="accent1"/>
                </a:solidFill>
              </a:rPr>
              <a:t>water resources</a:t>
            </a:r>
            <a:r>
              <a:rPr lang="it-IT" sz="1800">
                <a:solidFill>
                  <a:schemeClr val="dk1"/>
                </a:solidFill>
              </a:rPr>
              <a:t> a critical issue</a:t>
            </a:r>
            <a:endParaRPr sz="1800">
              <a:solidFill>
                <a:schemeClr val="dk1"/>
              </a:solidFill>
            </a:endParaRPr>
          </a:p>
          <a:p>
            <a:pPr marL="457200" lvl="0" indent="-342900" algn="just" rtl="0">
              <a:spcBef>
                <a:spcPts val="1200"/>
              </a:spcBef>
              <a:spcAft>
                <a:spcPts val="0"/>
              </a:spcAft>
              <a:buClr>
                <a:schemeClr val="dk1"/>
              </a:buClr>
              <a:buSzPts val="1800"/>
              <a:buChar char="●"/>
            </a:pPr>
            <a:r>
              <a:rPr lang="it-IT" sz="1800">
                <a:solidFill>
                  <a:schemeClr val="dk1"/>
                </a:solidFill>
              </a:rPr>
              <a:t>The </a:t>
            </a:r>
            <a:r>
              <a:rPr lang="it-IT" sz="1800" b="1">
                <a:solidFill>
                  <a:schemeClr val="accent1"/>
                </a:solidFill>
              </a:rPr>
              <a:t>continuous</a:t>
            </a:r>
            <a:r>
              <a:rPr lang="it-IT" sz="1800">
                <a:solidFill>
                  <a:schemeClr val="dk1"/>
                </a:solidFill>
              </a:rPr>
              <a:t> </a:t>
            </a:r>
            <a:r>
              <a:rPr lang="it-IT" sz="1800" b="1">
                <a:solidFill>
                  <a:schemeClr val="accent1"/>
                </a:solidFill>
              </a:rPr>
              <a:t>monitoring</a:t>
            </a:r>
            <a:r>
              <a:rPr lang="it-IT" sz="1800" b="1">
                <a:solidFill>
                  <a:schemeClr val="dk1"/>
                </a:solidFill>
              </a:rPr>
              <a:t> </a:t>
            </a:r>
            <a:r>
              <a:rPr lang="it-IT" sz="1800">
                <a:solidFill>
                  <a:schemeClr val="dk1"/>
                </a:solidFill>
              </a:rPr>
              <a:t>of water reservoirs can be performed</a:t>
            </a:r>
            <a:r>
              <a:rPr lang="it-IT" sz="1800" b="1">
                <a:solidFill>
                  <a:schemeClr val="accent1"/>
                </a:solidFill>
              </a:rPr>
              <a:t> by satellite data</a:t>
            </a:r>
            <a:r>
              <a:rPr lang="it-IT" sz="1800">
                <a:solidFill>
                  <a:schemeClr val="dk1"/>
                </a:solidFill>
              </a:rPr>
              <a:t> without the need for direct access to reservoir sites and with an overall cost that is independent of the actual extent of the reservoir </a:t>
            </a:r>
            <a:endParaRPr sz="1800">
              <a:solidFill>
                <a:schemeClr val="dk1"/>
              </a:solidFill>
            </a:endParaRPr>
          </a:p>
          <a:p>
            <a:pPr marL="457200" lvl="0" indent="-342900" algn="just" rtl="0">
              <a:spcBef>
                <a:spcPts val="1200"/>
              </a:spcBef>
              <a:spcAft>
                <a:spcPts val="0"/>
              </a:spcAft>
              <a:buClr>
                <a:schemeClr val="dk1"/>
              </a:buClr>
              <a:buSzPts val="1800"/>
              <a:buChar char="●"/>
            </a:pPr>
            <a:r>
              <a:rPr lang="it-IT" sz="1800">
                <a:solidFill>
                  <a:schemeClr val="dk1"/>
                </a:solidFill>
              </a:rPr>
              <a:t>A </a:t>
            </a:r>
            <a:r>
              <a:rPr lang="it-IT" sz="1800" b="1">
                <a:solidFill>
                  <a:schemeClr val="accent1"/>
                </a:solidFill>
              </a:rPr>
              <a:t>complete data processing chain</a:t>
            </a:r>
            <a:r>
              <a:rPr lang="it-IT" sz="1800">
                <a:solidFill>
                  <a:schemeClr val="dk1"/>
                </a:solidFill>
              </a:rPr>
              <a:t> is currently </a:t>
            </a:r>
            <a:r>
              <a:rPr lang="it-IT" sz="1800" b="1">
                <a:solidFill>
                  <a:schemeClr val="accent1"/>
                </a:solidFill>
              </a:rPr>
              <a:t>under development</a:t>
            </a:r>
            <a:r>
              <a:rPr lang="it-IT" sz="1800">
                <a:solidFill>
                  <a:schemeClr val="dk1"/>
                </a:solidFill>
              </a:rPr>
              <a:t>, starting from satellite raw data up to water body detection and surface extent estimation </a:t>
            </a:r>
            <a:endParaRPr sz="1800">
              <a:solidFill>
                <a:schemeClr val="dk1"/>
              </a:solidFill>
            </a:endParaRPr>
          </a:p>
          <a:p>
            <a:pPr marL="457200" lvl="0" indent="-342900" algn="just" rtl="0">
              <a:spcBef>
                <a:spcPts val="1200"/>
              </a:spcBef>
              <a:spcAft>
                <a:spcPts val="1200"/>
              </a:spcAft>
              <a:buClr>
                <a:schemeClr val="dk1"/>
              </a:buClr>
              <a:buSzPts val="1800"/>
              <a:buChar char="●"/>
            </a:pPr>
            <a:r>
              <a:rPr lang="it-IT" sz="1800">
                <a:solidFill>
                  <a:schemeClr val="dk1"/>
                </a:solidFill>
              </a:rPr>
              <a:t>The use of </a:t>
            </a:r>
            <a:r>
              <a:rPr lang="it-IT" sz="1800" b="1">
                <a:solidFill>
                  <a:schemeClr val="accent1"/>
                </a:solidFill>
              </a:rPr>
              <a:t>AI-powered super-resolution</a:t>
            </a:r>
            <a:r>
              <a:rPr lang="it-IT" sz="1800">
                <a:solidFill>
                  <a:schemeClr val="dk1"/>
                </a:solidFill>
              </a:rPr>
              <a:t> techniques will allow achieving the required resolution starting from the ESA Sentinel-2 constellation</a:t>
            </a:r>
            <a:endParaRPr sz="1800">
              <a:solidFill>
                <a:schemeClr val="dk1"/>
              </a:solidFill>
            </a:endParaRPr>
          </a:p>
        </p:txBody>
      </p:sp>
      <p:sp>
        <p:nvSpPr>
          <p:cNvPr id="232" name="Google Shape;232;p29"/>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a:spLocks noGrp="1"/>
          </p:cNvSpPr>
          <p:nvPr>
            <p:ph type="body" idx="1"/>
          </p:nvPr>
        </p:nvSpPr>
        <p:spPr>
          <a:xfrm>
            <a:off x="392276" y="1882525"/>
            <a:ext cx="12192000" cy="231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5800"/>
              <a:buNone/>
            </a:pPr>
            <a:r>
              <a:rPr lang="it-IT"/>
              <a:t>Thank you for your attention</a:t>
            </a:r>
            <a:endParaRPr/>
          </a:p>
          <a:p>
            <a:pPr marL="0" lvl="0" indent="0" algn="l" rtl="0">
              <a:lnSpc>
                <a:spcPct val="90000"/>
              </a:lnSpc>
              <a:spcBef>
                <a:spcPts val="0"/>
              </a:spcBef>
              <a:spcAft>
                <a:spcPts val="0"/>
              </a:spcAft>
              <a:buClr>
                <a:schemeClr val="lt1"/>
              </a:buClr>
              <a:buSzPts val="5800"/>
              <a:buNone/>
            </a:pPr>
            <a:endParaRPr/>
          </a:p>
          <a:p>
            <a:pPr marL="0" lvl="0" indent="0" algn="l" rtl="0">
              <a:lnSpc>
                <a:spcPct val="90000"/>
              </a:lnSpc>
              <a:spcBef>
                <a:spcPts val="0"/>
              </a:spcBef>
              <a:spcAft>
                <a:spcPts val="0"/>
              </a:spcAft>
              <a:buClr>
                <a:schemeClr val="lt1"/>
              </a:buClr>
              <a:buSzPts val="5800"/>
              <a:buNone/>
            </a:pPr>
            <a:r>
              <a:rPr lang="it-IT" sz="4500"/>
              <a:t>HPC4RM - HPC for Reservoir Management </a:t>
            </a:r>
            <a:endParaRPr sz="4500"/>
          </a:p>
          <a:p>
            <a:pPr marL="0" lvl="0" indent="0" algn="l" rtl="0">
              <a:lnSpc>
                <a:spcPct val="90000"/>
              </a:lnSpc>
              <a:spcBef>
                <a:spcPts val="0"/>
              </a:spcBef>
              <a:spcAft>
                <a:spcPts val="0"/>
              </a:spcAft>
              <a:buClr>
                <a:schemeClr val="lt1"/>
              </a:buClr>
              <a:buSzPts val="5800"/>
              <a:buNone/>
            </a:pPr>
            <a:endParaRPr/>
          </a:p>
        </p:txBody>
      </p:sp>
      <p:sp>
        <p:nvSpPr>
          <p:cNvPr id="238" name="Google Shape;238;p30"/>
          <p:cNvSpPr txBox="1"/>
          <p:nvPr/>
        </p:nvSpPr>
        <p:spPr>
          <a:xfrm>
            <a:off x="276150" y="4610100"/>
            <a:ext cx="11639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200" u="sng">
                <a:solidFill>
                  <a:schemeClr val="lt1"/>
                </a:solidFill>
                <a:hlinkClick r:id="rId3">
                  <a:extLst>
                    <a:ext uri="{A12FA001-AC4F-418D-AE19-62706E023703}">
                      <ahyp:hlinkClr xmlns:ahyp="http://schemas.microsoft.com/office/drawing/2018/hyperlinkcolor" val="tx"/>
                    </a:ext>
                  </a:extLst>
                </a:hlinkClick>
              </a:rPr>
              <a:t>www.ff4eurohpc.eu/en/experiments/2022031511555138/hpc_for_reservoir_monitoring</a:t>
            </a:r>
            <a:endParaRPr sz="2200">
              <a:solidFill>
                <a:schemeClr val="lt1"/>
              </a:solidFill>
            </a:endParaRPr>
          </a:p>
        </p:txBody>
      </p:sp>
      <p:sp>
        <p:nvSpPr>
          <p:cNvPr id="239" name="Google Shape;239;p30"/>
          <p:cNvSpPr txBox="1"/>
          <p:nvPr/>
        </p:nvSpPr>
        <p:spPr>
          <a:xfrm>
            <a:off x="2209800" y="6072900"/>
            <a:ext cx="8877300" cy="785100"/>
          </a:xfrm>
          <a:prstGeom prst="rect">
            <a:avLst/>
          </a:prstGeom>
          <a:solidFill>
            <a:srgbClr val="31538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solidFill>
                  <a:schemeClr val="lt1"/>
                </a:solidFill>
              </a:rPr>
              <a:t>Earth Observation Big Data exploitation for water reservoirs continuous monitoring: feasibility of a prototypal service based on Sentinel data and HPC</a:t>
            </a:r>
            <a:endParaRPr sz="13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3"/>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Summary</a:t>
            </a:r>
            <a:endParaRPr/>
          </a:p>
        </p:txBody>
      </p:sp>
      <p:sp>
        <p:nvSpPr>
          <p:cNvPr id="77" name="Google Shape;77;p13"/>
          <p:cNvSpPr txBox="1">
            <a:spLocks noGrp="1"/>
          </p:cNvSpPr>
          <p:nvPr>
            <p:ph type="body" idx="2"/>
          </p:nvPr>
        </p:nvSpPr>
        <p:spPr>
          <a:xfrm>
            <a:off x="679350" y="1620725"/>
            <a:ext cx="10833300" cy="2586000"/>
          </a:xfrm>
          <a:prstGeom prst="rect">
            <a:avLst/>
          </a:prstGeom>
          <a:noFill/>
          <a:ln>
            <a:noFill/>
          </a:ln>
        </p:spPr>
        <p:txBody>
          <a:bodyPr spcFirstLastPara="1" wrap="square" lIns="0" tIns="0" rIns="0" bIns="0" anchor="t" anchorCtr="0">
            <a:noAutofit/>
          </a:bodyPr>
          <a:lstStyle/>
          <a:p>
            <a:pPr marL="457200" lvl="0" indent="-342900" algn="l" rtl="0">
              <a:lnSpc>
                <a:spcPct val="150000"/>
              </a:lnSpc>
              <a:spcBef>
                <a:spcPts val="0"/>
              </a:spcBef>
              <a:spcAft>
                <a:spcPts val="0"/>
              </a:spcAft>
              <a:buClr>
                <a:schemeClr val="dk1"/>
              </a:buClr>
              <a:buSzPts val="1800"/>
              <a:buChar char="●"/>
            </a:pPr>
            <a:r>
              <a:rPr lang="it-IT" sz="1800">
                <a:solidFill>
                  <a:schemeClr val="dk1"/>
                </a:solidFill>
              </a:rPr>
              <a:t>Introduction</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it-IT" sz="1800">
                <a:solidFill>
                  <a:schemeClr val="dk1"/>
                </a:solidFill>
              </a:rPr>
              <a:t>HPC4RM project</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it-IT" sz="1800">
                <a:solidFill>
                  <a:schemeClr val="dk1"/>
                </a:solidFill>
              </a:rPr>
              <a:t>Methodology</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it-IT" sz="1800">
                <a:solidFill>
                  <a:schemeClr val="dk1"/>
                </a:solidFill>
              </a:rPr>
              <a:t>Case studies</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it-IT" sz="1800">
                <a:solidFill>
                  <a:schemeClr val="dk1"/>
                </a:solidFill>
              </a:rPr>
              <a:t>First results</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it-IT" sz="1800">
                <a:solidFill>
                  <a:schemeClr val="dk1"/>
                </a:solidFill>
              </a:rPr>
              <a:t>Conclusions and outlook</a:t>
            </a:r>
            <a:endParaRPr>
              <a:solidFill>
                <a:schemeClr val="dk1"/>
              </a:solidFill>
            </a:endParaRPr>
          </a:p>
          <a:p>
            <a:pPr marL="0" lvl="0" indent="0" algn="l" rtl="0">
              <a:lnSpc>
                <a:spcPct val="90000"/>
              </a:lnSpc>
              <a:spcBef>
                <a:spcPts val="800"/>
              </a:spcBef>
              <a:spcAft>
                <a:spcPts val="0"/>
              </a:spcAft>
              <a:buSzPts val="2750"/>
              <a:buNone/>
            </a:pPr>
            <a:endParaRPr>
              <a:solidFill>
                <a:schemeClr val="dk1"/>
              </a:solidFill>
            </a:endParaRPr>
          </a:p>
        </p:txBody>
      </p:sp>
      <p:sp>
        <p:nvSpPr>
          <p:cNvPr id="78" name="Google Shape;78;p13"/>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1"/>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Project Schedule</a:t>
            </a:r>
            <a:endParaRPr/>
          </a:p>
        </p:txBody>
      </p:sp>
      <p:graphicFrame>
        <p:nvGraphicFramePr>
          <p:cNvPr id="245" name="Google Shape;245;p31"/>
          <p:cNvGraphicFramePr/>
          <p:nvPr/>
        </p:nvGraphicFramePr>
        <p:xfrm>
          <a:off x="3647733" y="1181304"/>
          <a:ext cx="3000000" cy="3000000"/>
        </p:xfrm>
        <a:graphic>
          <a:graphicData uri="http://schemas.openxmlformats.org/drawingml/2006/table">
            <a:tbl>
              <a:tblPr firstRow="1" bandRow="1">
                <a:noFill/>
                <a:tableStyleId>{DF164D3C-0FE0-4515-9C82-CCEB02A1FCAC}</a:tableStyleId>
              </a:tblPr>
              <a:tblGrid>
                <a:gridCol w="533725">
                  <a:extLst>
                    <a:ext uri="{9D8B030D-6E8A-4147-A177-3AD203B41FA5}">
                      <a16:colId xmlns:a16="http://schemas.microsoft.com/office/drawing/2014/main" val="20000"/>
                    </a:ext>
                  </a:extLst>
                </a:gridCol>
                <a:gridCol w="541875">
                  <a:extLst>
                    <a:ext uri="{9D8B030D-6E8A-4147-A177-3AD203B41FA5}">
                      <a16:colId xmlns:a16="http://schemas.microsoft.com/office/drawing/2014/main" val="20001"/>
                    </a:ext>
                  </a:extLst>
                </a:gridCol>
                <a:gridCol w="541875">
                  <a:extLst>
                    <a:ext uri="{9D8B030D-6E8A-4147-A177-3AD203B41FA5}">
                      <a16:colId xmlns:a16="http://schemas.microsoft.com/office/drawing/2014/main" val="20002"/>
                    </a:ext>
                  </a:extLst>
                </a:gridCol>
                <a:gridCol w="541875">
                  <a:extLst>
                    <a:ext uri="{9D8B030D-6E8A-4147-A177-3AD203B41FA5}">
                      <a16:colId xmlns:a16="http://schemas.microsoft.com/office/drawing/2014/main" val="20003"/>
                    </a:ext>
                  </a:extLst>
                </a:gridCol>
                <a:gridCol w="541875">
                  <a:extLst>
                    <a:ext uri="{9D8B030D-6E8A-4147-A177-3AD203B41FA5}">
                      <a16:colId xmlns:a16="http://schemas.microsoft.com/office/drawing/2014/main" val="20004"/>
                    </a:ext>
                  </a:extLst>
                </a:gridCol>
                <a:gridCol w="541875">
                  <a:extLst>
                    <a:ext uri="{9D8B030D-6E8A-4147-A177-3AD203B41FA5}">
                      <a16:colId xmlns:a16="http://schemas.microsoft.com/office/drawing/2014/main" val="20005"/>
                    </a:ext>
                  </a:extLst>
                </a:gridCol>
                <a:gridCol w="541875">
                  <a:extLst>
                    <a:ext uri="{9D8B030D-6E8A-4147-A177-3AD203B41FA5}">
                      <a16:colId xmlns:a16="http://schemas.microsoft.com/office/drawing/2014/main" val="20006"/>
                    </a:ext>
                  </a:extLst>
                </a:gridCol>
                <a:gridCol w="541875">
                  <a:extLst>
                    <a:ext uri="{9D8B030D-6E8A-4147-A177-3AD203B41FA5}">
                      <a16:colId xmlns:a16="http://schemas.microsoft.com/office/drawing/2014/main" val="20007"/>
                    </a:ext>
                  </a:extLst>
                </a:gridCol>
                <a:gridCol w="541875">
                  <a:extLst>
                    <a:ext uri="{9D8B030D-6E8A-4147-A177-3AD203B41FA5}">
                      <a16:colId xmlns:a16="http://schemas.microsoft.com/office/drawing/2014/main" val="20008"/>
                    </a:ext>
                  </a:extLst>
                </a:gridCol>
                <a:gridCol w="541875">
                  <a:extLst>
                    <a:ext uri="{9D8B030D-6E8A-4147-A177-3AD203B41FA5}">
                      <a16:colId xmlns:a16="http://schemas.microsoft.com/office/drawing/2014/main" val="20009"/>
                    </a:ext>
                  </a:extLst>
                </a:gridCol>
                <a:gridCol w="541875">
                  <a:extLst>
                    <a:ext uri="{9D8B030D-6E8A-4147-A177-3AD203B41FA5}">
                      <a16:colId xmlns:a16="http://schemas.microsoft.com/office/drawing/2014/main" val="20010"/>
                    </a:ext>
                  </a:extLst>
                </a:gridCol>
                <a:gridCol w="541875">
                  <a:extLst>
                    <a:ext uri="{9D8B030D-6E8A-4147-A177-3AD203B41FA5}">
                      <a16:colId xmlns:a16="http://schemas.microsoft.com/office/drawing/2014/main" val="20011"/>
                    </a:ext>
                  </a:extLst>
                </a:gridCol>
                <a:gridCol w="541875">
                  <a:extLst>
                    <a:ext uri="{9D8B030D-6E8A-4147-A177-3AD203B41FA5}">
                      <a16:colId xmlns:a16="http://schemas.microsoft.com/office/drawing/2014/main" val="20012"/>
                    </a:ext>
                  </a:extLst>
                </a:gridCol>
                <a:gridCol w="541875">
                  <a:extLst>
                    <a:ext uri="{9D8B030D-6E8A-4147-A177-3AD203B41FA5}">
                      <a16:colId xmlns:a16="http://schemas.microsoft.com/office/drawing/2014/main" val="20013"/>
                    </a:ext>
                  </a:extLst>
                </a:gridCol>
                <a:gridCol w="541875">
                  <a:extLst>
                    <a:ext uri="{9D8B030D-6E8A-4147-A177-3AD203B41FA5}">
                      <a16:colId xmlns:a16="http://schemas.microsoft.com/office/drawing/2014/main" val="20014"/>
                    </a:ext>
                  </a:extLst>
                </a:gridCol>
              </a:tblGrid>
              <a:tr h="370850">
                <a:tc>
                  <a:txBody>
                    <a:bodyPr/>
                    <a:lstStyle/>
                    <a:p>
                      <a:pPr marL="0" marR="0" lvl="0" indent="0" algn="ctr" rtl="0">
                        <a:spcBef>
                          <a:spcPts val="0"/>
                        </a:spcBef>
                        <a:spcAft>
                          <a:spcPts val="0"/>
                        </a:spcAft>
                        <a:buNone/>
                      </a:pPr>
                      <a:r>
                        <a:rPr lang="it-IT" sz="1400" i="1" u="none" strike="noStrike" cap="none"/>
                        <a:t>Mar</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400"/>
                        <a:buFont typeface="Calibri"/>
                        <a:buNone/>
                      </a:pPr>
                      <a:r>
                        <a:rPr lang="it-IT" sz="1400" i="1" u="none" strike="noStrike" cap="none"/>
                        <a:t>Apr</a:t>
                      </a:r>
                      <a:endParaRPr sz="1400" i="1" u="none" strike="noStrike" cap="none"/>
                    </a:p>
                  </a:txBody>
                  <a:tcPr marL="91450" marR="91450" marT="45725" marB="45725" anchor="ctr"/>
                </a:tc>
                <a:tc>
                  <a:txBody>
                    <a:bodyPr/>
                    <a:lstStyle/>
                    <a:p>
                      <a:pPr marL="0" marR="0" lvl="0" indent="0" algn="ctr" rtl="0">
                        <a:spcBef>
                          <a:spcPts val="0"/>
                        </a:spcBef>
                        <a:spcAft>
                          <a:spcPts val="0"/>
                        </a:spcAft>
                        <a:buNone/>
                      </a:pPr>
                      <a:r>
                        <a:rPr lang="it-IT" sz="1400" i="1" u="none" strike="noStrike" cap="none"/>
                        <a:t>May</a:t>
                      </a:r>
                      <a:endParaRPr sz="1400" i="1" u="none" strike="noStrike" cap="none"/>
                    </a:p>
                  </a:txBody>
                  <a:tcPr marL="91450" marR="91450" marT="45725" marB="45725" anchor="ctr"/>
                </a:tc>
                <a:tc>
                  <a:txBody>
                    <a:bodyPr/>
                    <a:lstStyle/>
                    <a:p>
                      <a:pPr marL="0" marR="0" lvl="0" indent="0" algn="ctr" rtl="0">
                        <a:spcBef>
                          <a:spcPts val="0"/>
                        </a:spcBef>
                        <a:spcAft>
                          <a:spcPts val="0"/>
                        </a:spcAft>
                        <a:buNone/>
                      </a:pPr>
                      <a:r>
                        <a:rPr lang="it-IT" sz="1400" i="1" u="none" strike="noStrike" cap="none"/>
                        <a:t>Jun</a:t>
                      </a:r>
                      <a:endParaRPr sz="1400" i="1" u="none" strike="noStrike" cap="none"/>
                    </a:p>
                  </a:txBody>
                  <a:tcPr marL="91450" marR="91450" marT="45725" marB="45725" anchor="ctr"/>
                </a:tc>
                <a:tc>
                  <a:txBody>
                    <a:bodyPr/>
                    <a:lstStyle/>
                    <a:p>
                      <a:pPr marL="0" marR="0" lvl="0" indent="0" algn="ctr" rtl="0">
                        <a:spcBef>
                          <a:spcPts val="0"/>
                        </a:spcBef>
                        <a:spcAft>
                          <a:spcPts val="0"/>
                        </a:spcAft>
                        <a:buNone/>
                      </a:pPr>
                      <a:r>
                        <a:rPr lang="it-IT" sz="1400" i="1" u="none" strike="noStrike" cap="none"/>
                        <a:t>Jul</a:t>
                      </a:r>
                      <a:endParaRPr/>
                    </a:p>
                  </a:txBody>
                  <a:tcPr marL="91450" marR="91450" marT="45725" marB="45725" anchor="ctr"/>
                </a:tc>
                <a:tc>
                  <a:txBody>
                    <a:bodyPr/>
                    <a:lstStyle/>
                    <a:p>
                      <a:pPr marL="0" marR="0" lvl="0" indent="0" algn="ctr" rtl="0">
                        <a:spcBef>
                          <a:spcPts val="0"/>
                        </a:spcBef>
                        <a:spcAft>
                          <a:spcPts val="0"/>
                        </a:spcAft>
                        <a:buNone/>
                      </a:pPr>
                      <a:r>
                        <a:rPr lang="it-IT" sz="1400" i="1" u="none" strike="noStrike" cap="none"/>
                        <a:t>Aug</a:t>
                      </a:r>
                      <a:endParaRPr sz="1400" i="1" u="none" strike="noStrike" cap="none"/>
                    </a:p>
                  </a:txBody>
                  <a:tcPr marL="91450" marR="91450" marT="45725" marB="45725" anchor="ctr"/>
                </a:tc>
                <a:tc>
                  <a:txBody>
                    <a:bodyPr/>
                    <a:lstStyle/>
                    <a:p>
                      <a:pPr marL="0" marR="0" lvl="0" indent="0" algn="ctr" rtl="0">
                        <a:spcBef>
                          <a:spcPts val="0"/>
                        </a:spcBef>
                        <a:spcAft>
                          <a:spcPts val="0"/>
                        </a:spcAft>
                        <a:buNone/>
                      </a:pPr>
                      <a:r>
                        <a:rPr lang="it-IT" sz="1400" i="1" u="none" strike="noStrike" cap="none"/>
                        <a:t>Sep</a:t>
                      </a:r>
                      <a:endParaRPr/>
                    </a:p>
                  </a:txBody>
                  <a:tcPr marL="91450" marR="91450" marT="45725" marB="45725" anchor="ctr"/>
                </a:tc>
                <a:tc>
                  <a:txBody>
                    <a:bodyPr/>
                    <a:lstStyle/>
                    <a:p>
                      <a:pPr marL="0" marR="0" lvl="0" indent="0" algn="ctr" rtl="0">
                        <a:spcBef>
                          <a:spcPts val="0"/>
                        </a:spcBef>
                        <a:spcAft>
                          <a:spcPts val="0"/>
                        </a:spcAft>
                        <a:buNone/>
                      </a:pPr>
                      <a:r>
                        <a:rPr lang="it-IT" sz="1400" i="1" u="none" strike="noStrike" cap="none"/>
                        <a:t>Oct</a:t>
                      </a:r>
                      <a:endParaRPr sz="1400" i="1" u="none" strike="noStrike" cap="none"/>
                    </a:p>
                  </a:txBody>
                  <a:tcPr marL="91450" marR="91450" marT="45725" marB="45725" anchor="ctr"/>
                </a:tc>
                <a:tc>
                  <a:txBody>
                    <a:bodyPr/>
                    <a:lstStyle/>
                    <a:p>
                      <a:pPr marL="0" marR="0" lvl="0" indent="0" algn="ctr" rtl="0">
                        <a:spcBef>
                          <a:spcPts val="0"/>
                        </a:spcBef>
                        <a:spcAft>
                          <a:spcPts val="0"/>
                        </a:spcAft>
                        <a:buNone/>
                      </a:pPr>
                      <a:r>
                        <a:rPr lang="it-IT" sz="1400" i="1" u="none" strike="noStrike" cap="none"/>
                        <a:t>Nov</a:t>
                      </a:r>
                      <a:endParaRPr sz="1400" i="1" u="none" strike="noStrike" cap="none"/>
                    </a:p>
                  </a:txBody>
                  <a:tcPr marL="91450" marR="91450" marT="45725" marB="45725" anchor="ctr"/>
                </a:tc>
                <a:tc>
                  <a:txBody>
                    <a:bodyPr/>
                    <a:lstStyle/>
                    <a:p>
                      <a:pPr marL="0" marR="0" lvl="0" indent="0" algn="ctr" rtl="0">
                        <a:spcBef>
                          <a:spcPts val="0"/>
                        </a:spcBef>
                        <a:spcAft>
                          <a:spcPts val="0"/>
                        </a:spcAft>
                        <a:buNone/>
                      </a:pPr>
                      <a:r>
                        <a:rPr lang="it-IT" sz="1400" i="1" u="none" strike="noStrike" cap="none"/>
                        <a:t>Dec</a:t>
                      </a:r>
                      <a:endParaRPr sz="1400" i="1" u="none" strike="noStrike" cap="none"/>
                    </a:p>
                  </a:txBody>
                  <a:tcPr marL="91450" marR="91450" marT="45725" marB="45725" anchor="ctr"/>
                </a:tc>
                <a:tc>
                  <a:txBody>
                    <a:bodyPr/>
                    <a:lstStyle/>
                    <a:p>
                      <a:pPr marL="0" marR="0" lvl="0" indent="0" algn="ctr" rtl="0">
                        <a:spcBef>
                          <a:spcPts val="0"/>
                        </a:spcBef>
                        <a:spcAft>
                          <a:spcPts val="0"/>
                        </a:spcAft>
                        <a:buNone/>
                      </a:pPr>
                      <a:r>
                        <a:rPr lang="it-IT" sz="1400" i="1" u="none" strike="noStrike" cap="none"/>
                        <a:t>Jan</a:t>
                      </a:r>
                      <a:endParaRPr sz="1400" i="1" u="none" strike="noStrike" cap="none"/>
                    </a:p>
                  </a:txBody>
                  <a:tcPr marL="91450" marR="91450" marT="45725" marB="45725" anchor="ctr"/>
                </a:tc>
                <a:tc>
                  <a:txBody>
                    <a:bodyPr/>
                    <a:lstStyle/>
                    <a:p>
                      <a:pPr marL="0" marR="0" lvl="0" indent="0" algn="ctr" rtl="0">
                        <a:spcBef>
                          <a:spcPts val="0"/>
                        </a:spcBef>
                        <a:spcAft>
                          <a:spcPts val="0"/>
                        </a:spcAft>
                        <a:buNone/>
                      </a:pPr>
                      <a:r>
                        <a:rPr lang="it-IT" sz="1400" i="1" u="none" strike="noStrike" cap="none"/>
                        <a:t>Feb</a:t>
                      </a:r>
                      <a:endParaRPr sz="1400" i="1" u="none" strike="noStrike" cap="none"/>
                    </a:p>
                  </a:txBody>
                  <a:tcPr marL="91450" marR="91450" marT="45725" marB="45725" anchor="ctr"/>
                </a:tc>
                <a:tc>
                  <a:txBody>
                    <a:bodyPr/>
                    <a:lstStyle/>
                    <a:p>
                      <a:pPr marL="0" marR="0" lvl="0" indent="0" algn="ctr" rtl="0">
                        <a:spcBef>
                          <a:spcPts val="0"/>
                        </a:spcBef>
                        <a:spcAft>
                          <a:spcPts val="0"/>
                        </a:spcAft>
                        <a:buNone/>
                      </a:pPr>
                      <a:r>
                        <a:rPr lang="it-IT" sz="1400" i="1" u="none" strike="noStrike" cap="none"/>
                        <a:t>Mar</a:t>
                      </a:r>
                      <a:endParaRPr/>
                    </a:p>
                  </a:txBody>
                  <a:tcPr marL="91450" marR="91450" marT="45725" marB="45725" anchor="ctr"/>
                </a:tc>
                <a:tc>
                  <a:txBody>
                    <a:bodyPr/>
                    <a:lstStyle/>
                    <a:p>
                      <a:pPr marL="0" marR="0" lvl="0" indent="0" algn="ctr" rtl="0">
                        <a:spcBef>
                          <a:spcPts val="0"/>
                        </a:spcBef>
                        <a:spcAft>
                          <a:spcPts val="0"/>
                        </a:spcAft>
                        <a:buNone/>
                      </a:pPr>
                      <a:r>
                        <a:rPr lang="it-IT" sz="1400" i="1" u="none" strike="noStrike" cap="none"/>
                        <a:t>Apr</a:t>
                      </a:r>
                      <a:endParaRPr sz="1400" i="1" u="none" strike="noStrike" cap="none"/>
                    </a:p>
                  </a:txBody>
                  <a:tcPr marL="91450" marR="91450" marT="45725" marB="45725" anchor="ctr"/>
                </a:tc>
                <a:tc>
                  <a:txBody>
                    <a:bodyPr/>
                    <a:lstStyle/>
                    <a:p>
                      <a:pPr marL="0" marR="0" lvl="0" indent="0" algn="ctr" rtl="0">
                        <a:spcBef>
                          <a:spcPts val="0"/>
                        </a:spcBef>
                        <a:spcAft>
                          <a:spcPts val="0"/>
                        </a:spcAft>
                        <a:buNone/>
                      </a:pPr>
                      <a:r>
                        <a:rPr lang="it-IT" sz="1400" i="1" u="none" strike="noStrike" cap="none"/>
                        <a:t>May</a:t>
                      </a:r>
                      <a:endParaRPr sz="1400" i="1" u="none" strike="noStrike" cap="none"/>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tc>
                  <a:txBody>
                    <a:bodyPr/>
                    <a:lstStyle/>
                    <a:p>
                      <a:pPr marL="0" marR="0" lvl="0" indent="0" algn="l" rtl="0">
                        <a:spcBef>
                          <a:spcPts val="0"/>
                        </a:spcBef>
                        <a:spcAft>
                          <a:spcPts val="0"/>
                        </a:spcAft>
                        <a:buNone/>
                      </a:pPr>
                      <a:endParaRPr sz="1800"/>
                    </a:p>
                  </a:txBody>
                  <a:tcPr marL="91450" marR="91450" marT="45725" marB="45725">
                    <a:solidFill>
                      <a:srgbClr val="A8D08C"/>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tc>
                  <a:txBody>
                    <a:bodyPr/>
                    <a:lstStyle/>
                    <a:p>
                      <a:pPr marL="0" marR="0" lvl="0" indent="0" algn="l" rtl="0">
                        <a:spcBef>
                          <a:spcPts val="0"/>
                        </a:spcBef>
                        <a:spcAft>
                          <a:spcPts val="0"/>
                        </a:spcAft>
                        <a:buNone/>
                      </a:pPr>
                      <a:endParaRPr sz="1800"/>
                    </a:p>
                  </a:txBody>
                  <a:tcPr marL="91450" marR="91450" marT="45725" marB="45725">
                    <a:solidFill>
                      <a:srgbClr val="F4B081"/>
                    </a:solidFill>
                  </a:tcPr>
                </a:tc>
                <a:extLst>
                  <a:ext uri="{0D108BD9-81ED-4DB2-BD59-A6C34878D82A}">
                    <a16:rowId xmlns:a16="http://schemas.microsoft.com/office/drawing/2014/main" val="10005"/>
                  </a:ext>
                </a:extLst>
              </a:tr>
            </a:tbl>
          </a:graphicData>
        </a:graphic>
      </p:graphicFrame>
      <p:graphicFrame>
        <p:nvGraphicFramePr>
          <p:cNvPr id="246" name="Google Shape;246;p31"/>
          <p:cNvGraphicFramePr/>
          <p:nvPr/>
        </p:nvGraphicFramePr>
        <p:xfrm>
          <a:off x="463289" y="1181304"/>
          <a:ext cx="3000000" cy="3000000"/>
        </p:xfrm>
        <a:graphic>
          <a:graphicData uri="http://schemas.openxmlformats.org/drawingml/2006/table">
            <a:tbl>
              <a:tblPr firstRow="1" bandRow="1">
                <a:noFill/>
                <a:tableStyleId>{DF164D3C-0FE0-4515-9C82-CCEB02A1FCAC}</a:tableStyleId>
              </a:tblPr>
              <a:tblGrid>
                <a:gridCol w="3184450">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it-IT" sz="1600" i="1"/>
                        <a:t>Task</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Clr>
                          <a:schemeClr val="dk1"/>
                        </a:buClr>
                        <a:buSzPts val="1600"/>
                        <a:buFont typeface="Calibri"/>
                        <a:buNone/>
                      </a:pPr>
                      <a:r>
                        <a:rPr lang="it-IT" sz="1600"/>
                        <a:t>1. Coordination &amp; Dissemination</a:t>
                      </a:r>
                      <a:endParaRPr sz="16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it-IT" sz="1600"/>
                        <a:t>2. HPC &amp; Overall System Definition</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it-IT" sz="1600"/>
                        <a:t>3. Experiment Preparation</a:t>
                      </a:r>
                      <a:endParaRPr sz="16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it-IT" sz="1600"/>
                        <a:t>4. Exp. Execution &amp; Monitoring</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it-IT" sz="1600"/>
                        <a:t>5. Exp. Validation</a:t>
                      </a:r>
                      <a:endParaRPr sz="1600"/>
                    </a:p>
                  </a:txBody>
                  <a:tcPr marL="91450" marR="91450" marT="45725" marB="45725"/>
                </a:tc>
                <a:extLst>
                  <a:ext uri="{0D108BD9-81ED-4DB2-BD59-A6C34878D82A}">
                    <a16:rowId xmlns:a16="http://schemas.microsoft.com/office/drawing/2014/main" val="10005"/>
                  </a:ext>
                </a:extLst>
              </a:tr>
            </a:tbl>
          </a:graphicData>
        </a:graphic>
      </p:graphicFrame>
      <p:sp>
        <p:nvSpPr>
          <p:cNvPr id="247" name="Google Shape;247;p31"/>
          <p:cNvSpPr txBox="1"/>
          <p:nvPr/>
        </p:nvSpPr>
        <p:spPr>
          <a:xfrm>
            <a:off x="463289" y="3862162"/>
            <a:ext cx="11228601"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600" b="0" i="0" u="none" strike="noStrike">
                <a:solidFill>
                  <a:srgbClr val="000000"/>
                </a:solidFill>
                <a:latin typeface="Arial"/>
                <a:ea typeface="Arial"/>
                <a:cs typeface="Arial"/>
                <a:sym typeface="Arial"/>
              </a:rPr>
              <a:t>At first, experiment partners will define the best suited HPC resource exploitation (Task </a:t>
            </a:r>
            <a:r>
              <a:rPr lang="it-IT" sz="1600" b="1" i="0" u="none" strike="noStrike">
                <a:solidFill>
                  <a:srgbClr val="000000"/>
                </a:solidFill>
                <a:latin typeface="Arial"/>
                <a:ea typeface="Arial"/>
                <a:cs typeface="Arial"/>
                <a:sym typeface="Arial"/>
              </a:rPr>
              <a:t>2</a:t>
            </a:r>
            <a:r>
              <a:rPr lang="it-IT" sz="1600" b="0" i="0" u="none" strike="noStrike">
                <a:solidFill>
                  <a:srgbClr val="000000"/>
                </a:solidFill>
                <a:latin typeface="Arial"/>
                <a:ea typeface="Arial"/>
                <a:cs typeface="Arial"/>
                <a:sym typeface="Arial"/>
              </a:rPr>
              <a:t>) and overall design of the processing chain and data management (Task </a:t>
            </a:r>
            <a:r>
              <a:rPr lang="it-IT" sz="1600" b="1" i="0" u="none" strike="noStrike">
                <a:solidFill>
                  <a:srgbClr val="000000"/>
                </a:solidFill>
                <a:latin typeface="Arial"/>
                <a:ea typeface="Arial"/>
                <a:cs typeface="Arial"/>
                <a:sym typeface="Arial"/>
              </a:rPr>
              <a:t>3</a:t>
            </a:r>
            <a:r>
              <a:rPr lang="it-IT" sz="1600" b="0" i="0" u="none" strike="noStrike">
                <a:solidFill>
                  <a:srgbClr val="000000"/>
                </a:solidFill>
                <a:latin typeface="Arial"/>
                <a:ea typeface="Arial"/>
                <a:cs typeface="Arial"/>
                <a:sym typeface="Arial"/>
              </a:rPr>
              <a:t>). Then the proposed solution will be set up and tailored to monitor the targeted reservoirs as identified by the end-user </a:t>
            </a:r>
            <a:r>
              <a:rPr lang="it-IT" sz="1600" b="1" i="0" u="none" strike="noStrike">
                <a:solidFill>
                  <a:srgbClr val="000000"/>
                </a:solidFill>
                <a:latin typeface="Arial"/>
                <a:ea typeface="Arial"/>
                <a:cs typeface="Arial"/>
                <a:sym typeface="Arial"/>
              </a:rPr>
              <a:t>SORICAL </a:t>
            </a:r>
            <a:r>
              <a:rPr lang="it-IT" sz="1600" b="0" i="0" u="none" strike="noStrike">
                <a:solidFill>
                  <a:srgbClr val="000000"/>
                </a:solidFill>
                <a:latin typeface="Arial"/>
                <a:ea typeface="Arial"/>
                <a:cs typeface="Arial"/>
                <a:sym typeface="Arial"/>
              </a:rPr>
              <a:t>(Task </a:t>
            </a:r>
            <a:r>
              <a:rPr lang="it-IT" sz="1600" b="1" i="0" u="none" strike="noStrike">
                <a:solidFill>
                  <a:srgbClr val="000000"/>
                </a:solidFill>
                <a:latin typeface="Arial"/>
                <a:ea typeface="Arial"/>
                <a:cs typeface="Arial"/>
                <a:sym typeface="Arial"/>
              </a:rPr>
              <a:t>4</a:t>
            </a:r>
            <a:r>
              <a:rPr lang="it-IT" sz="1600" b="0" i="0" u="none" strike="noStrike">
                <a:solidFill>
                  <a:srgbClr val="000000"/>
                </a:solidFill>
                <a:latin typeface="Arial"/>
                <a:ea typeface="Arial"/>
                <a:cs typeface="Arial"/>
                <a:sym typeface="Arial"/>
              </a:rPr>
              <a:t>). Finally, the obtained results will be validated against experiment objectives to assess the successful performance of the experiment (Task </a:t>
            </a:r>
            <a:r>
              <a:rPr lang="it-IT" sz="1600" b="1" i="0" u="none" strike="noStrike">
                <a:solidFill>
                  <a:srgbClr val="000000"/>
                </a:solidFill>
                <a:latin typeface="Arial"/>
                <a:ea typeface="Arial"/>
                <a:cs typeface="Arial"/>
                <a:sym typeface="Arial"/>
              </a:rPr>
              <a:t>5</a:t>
            </a:r>
            <a:r>
              <a:rPr lang="it-IT" sz="1600" b="0" i="0" u="none" strike="noStrike">
                <a:solidFill>
                  <a:srgbClr val="000000"/>
                </a:solidFill>
                <a:latin typeface="Arial"/>
                <a:ea typeface="Arial"/>
                <a:cs typeface="Arial"/>
                <a:sym typeface="Arial"/>
              </a:rPr>
              <a:t>). </a:t>
            </a:r>
            <a:endParaRPr/>
          </a:p>
          <a:p>
            <a:pPr marL="0" marR="0" lvl="0" indent="0" algn="just" rtl="0">
              <a:spcBef>
                <a:spcPts val="0"/>
              </a:spcBef>
              <a:spcAft>
                <a:spcPts val="0"/>
              </a:spcAft>
              <a:buNone/>
            </a:pPr>
            <a:r>
              <a:rPr lang="it-IT" sz="1600" b="0" i="0" u="none" strike="noStrike">
                <a:solidFill>
                  <a:srgbClr val="000000"/>
                </a:solidFill>
                <a:latin typeface="Arial"/>
                <a:ea typeface="Arial"/>
                <a:cs typeface="Arial"/>
                <a:sym typeface="Arial"/>
              </a:rPr>
              <a:t>Nonetheless, all partners will disseminate all along the project execution the experiment objectives, results and advantages of HPC exploitation (Task </a:t>
            </a:r>
            <a:r>
              <a:rPr lang="it-IT" sz="1600" b="1" i="0" u="none" strike="noStrike">
                <a:solidFill>
                  <a:srgbClr val="000000"/>
                </a:solidFill>
                <a:latin typeface="Arial"/>
                <a:ea typeface="Arial"/>
                <a:cs typeface="Arial"/>
                <a:sym typeface="Arial"/>
              </a:rPr>
              <a:t>1</a:t>
            </a:r>
            <a:r>
              <a:rPr lang="it-IT" sz="1600" b="0" i="0" u="none" strike="noStrike">
                <a:solidFill>
                  <a:srgbClr val="000000"/>
                </a:solidFill>
                <a:latin typeface="Arial"/>
                <a:ea typeface="Arial"/>
                <a:cs typeface="Arial"/>
                <a:sym typeface="Arial"/>
              </a:rPr>
              <a:t>). 	</a:t>
            </a:r>
            <a:endParaRPr/>
          </a:p>
          <a:p>
            <a:pPr marL="0" marR="0" lvl="0" indent="0" algn="just" rtl="0">
              <a:spcBef>
                <a:spcPts val="0"/>
              </a:spcBef>
              <a:spcAft>
                <a:spcPts val="0"/>
              </a:spcAft>
              <a:buNone/>
            </a:pPr>
            <a:endParaRPr sz="16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51"/>
        <p:cNvGrpSpPr/>
        <p:nvPr/>
      </p:nvGrpSpPr>
      <p:grpSpPr>
        <a:xfrm>
          <a:off x="0" y="0"/>
          <a:ext cx="0" cy="0"/>
          <a:chOff x="0" y="0"/>
          <a:chExt cx="0" cy="0"/>
        </a:xfrm>
      </p:grpSpPr>
      <p:sp>
        <p:nvSpPr>
          <p:cNvPr id="252" name="Google Shape;252;p32"/>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HPC4RM: Super Resolution by </a:t>
            </a:r>
            <a:r>
              <a:rPr lang="it-IT" i="1"/>
              <a:t>Deep Image Prior</a:t>
            </a:r>
            <a:endParaRPr i="1"/>
          </a:p>
        </p:txBody>
      </p:sp>
      <p:pic>
        <p:nvPicPr>
          <p:cNvPr id="253" name="Google Shape;253;p32"/>
          <p:cNvPicPr preferRelativeResize="0"/>
          <p:nvPr/>
        </p:nvPicPr>
        <p:blipFill rotWithShape="1">
          <a:blip r:embed="rId3">
            <a:alphaModFix/>
          </a:blip>
          <a:srcRect/>
          <a:stretch/>
        </p:blipFill>
        <p:spPr>
          <a:xfrm>
            <a:off x="4734758" y="1165560"/>
            <a:ext cx="2429892" cy="2429892"/>
          </a:xfrm>
          <a:prstGeom prst="rect">
            <a:avLst/>
          </a:prstGeom>
          <a:noFill/>
          <a:ln>
            <a:noFill/>
          </a:ln>
        </p:spPr>
      </p:pic>
      <p:pic>
        <p:nvPicPr>
          <p:cNvPr id="254" name="Google Shape;254;p32"/>
          <p:cNvPicPr preferRelativeResize="0"/>
          <p:nvPr/>
        </p:nvPicPr>
        <p:blipFill rotWithShape="1">
          <a:blip r:embed="rId4">
            <a:alphaModFix/>
          </a:blip>
          <a:srcRect/>
          <a:stretch/>
        </p:blipFill>
        <p:spPr>
          <a:xfrm>
            <a:off x="1515493" y="1165560"/>
            <a:ext cx="2429892" cy="2429892"/>
          </a:xfrm>
          <a:prstGeom prst="rect">
            <a:avLst/>
          </a:prstGeom>
          <a:noFill/>
          <a:ln>
            <a:noFill/>
          </a:ln>
        </p:spPr>
      </p:pic>
      <p:pic>
        <p:nvPicPr>
          <p:cNvPr id="255" name="Google Shape;255;p32"/>
          <p:cNvPicPr preferRelativeResize="0"/>
          <p:nvPr/>
        </p:nvPicPr>
        <p:blipFill rotWithShape="1">
          <a:blip r:embed="rId5">
            <a:alphaModFix/>
          </a:blip>
          <a:srcRect/>
          <a:stretch/>
        </p:blipFill>
        <p:spPr>
          <a:xfrm>
            <a:off x="7950137" y="1165559"/>
            <a:ext cx="2429893" cy="2429893"/>
          </a:xfrm>
          <a:prstGeom prst="rect">
            <a:avLst/>
          </a:prstGeom>
          <a:noFill/>
          <a:ln>
            <a:noFill/>
          </a:ln>
        </p:spPr>
      </p:pic>
      <p:sp>
        <p:nvSpPr>
          <p:cNvPr id="256" name="Google Shape;256;p32"/>
          <p:cNvSpPr txBox="1"/>
          <p:nvPr/>
        </p:nvSpPr>
        <p:spPr>
          <a:xfrm>
            <a:off x="5400420" y="3595452"/>
            <a:ext cx="13880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ground truth</a:t>
            </a:r>
            <a:endParaRPr/>
          </a:p>
        </p:txBody>
      </p:sp>
      <p:sp>
        <p:nvSpPr>
          <p:cNvPr id="257" name="Google Shape;257;p32"/>
          <p:cNvSpPr txBox="1"/>
          <p:nvPr/>
        </p:nvSpPr>
        <p:spPr>
          <a:xfrm>
            <a:off x="2304681" y="3595452"/>
            <a:ext cx="8515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bicubic</a:t>
            </a:r>
            <a:endParaRPr sz="1800">
              <a:solidFill>
                <a:schemeClr val="dk1"/>
              </a:solidFill>
              <a:latin typeface="Calibri"/>
              <a:ea typeface="Calibri"/>
              <a:cs typeface="Calibri"/>
              <a:sym typeface="Calibri"/>
            </a:endParaRPr>
          </a:p>
        </p:txBody>
      </p:sp>
      <p:sp>
        <p:nvSpPr>
          <p:cNvPr id="258" name="Google Shape;258;p32"/>
          <p:cNvSpPr txBox="1"/>
          <p:nvPr/>
        </p:nvSpPr>
        <p:spPr>
          <a:xfrm>
            <a:off x="8401652" y="3595452"/>
            <a:ext cx="1792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deep image prior</a:t>
            </a:r>
            <a:endParaRPr sz="1800">
              <a:solidFill>
                <a:schemeClr val="dk1"/>
              </a:solidFill>
              <a:latin typeface="Calibri"/>
              <a:ea typeface="Calibri"/>
              <a:cs typeface="Calibri"/>
              <a:sym typeface="Calibri"/>
            </a:endParaRPr>
          </a:p>
        </p:txBody>
      </p:sp>
      <p:pic>
        <p:nvPicPr>
          <p:cNvPr id="259" name="Google Shape;259;p32"/>
          <p:cNvPicPr preferRelativeResize="0"/>
          <p:nvPr/>
        </p:nvPicPr>
        <p:blipFill rotWithShape="1">
          <a:blip r:embed="rId6">
            <a:alphaModFix/>
          </a:blip>
          <a:srcRect l="32360" t="39946" r="18591" b="44865"/>
          <a:stretch/>
        </p:blipFill>
        <p:spPr>
          <a:xfrm>
            <a:off x="1266918" y="4165481"/>
            <a:ext cx="9998882" cy="1526959"/>
          </a:xfrm>
          <a:prstGeom prst="rect">
            <a:avLst/>
          </a:prstGeom>
          <a:noFill/>
          <a:ln>
            <a:noFill/>
          </a:ln>
        </p:spPr>
      </p:pic>
      <p:sp>
        <p:nvSpPr>
          <p:cNvPr id="260" name="Google Shape;260;p32"/>
          <p:cNvSpPr/>
          <p:nvPr/>
        </p:nvSpPr>
        <p:spPr>
          <a:xfrm>
            <a:off x="1580223" y="4110361"/>
            <a:ext cx="1384917" cy="28408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32"/>
          <p:cNvSpPr txBox="1"/>
          <p:nvPr/>
        </p:nvSpPr>
        <p:spPr>
          <a:xfrm>
            <a:off x="9759141" y="5692440"/>
            <a:ext cx="233188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600" i="1">
                <a:solidFill>
                  <a:srgbClr val="AEABAB"/>
                </a:solidFill>
                <a:latin typeface="Calibri"/>
                <a:ea typeface="Calibri"/>
                <a:cs typeface="Calibri"/>
                <a:sym typeface="Calibri"/>
              </a:rPr>
              <a:t>http://www.lenna.org/</a:t>
            </a:r>
            <a:endParaRPr/>
          </a:p>
        </p:txBody>
      </p:sp>
      <p:sp>
        <p:nvSpPr>
          <p:cNvPr id="262" name="Google Shape;262;p32"/>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3"/>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Project WBS</a:t>
            </a:r>
            <a:endParaRPr/>
          </a:p>
        </p:txBody>
      </p:sp>
      <p:sp>
        <p:nvSpPr>
          <p:cNvPr id="268" name="Google Shape;268;p33"/>
          <p:cNvSpPr/>
          <p:nvPr/>
        </p:nvSpPr>
        <p:spPr>
          <a:xfrm>
            <a:off x="4509856" y="621433"/>
            <a:ext cx="1908699" cy="914400"/>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a:solidFill>
                  <a:srgbClr val="2F5496"/>
                </a:solidFill>
                <a:latin typeface="Calibri"/>
                <a:ea typeface="Calibri"/>
                <a:cs typeface="Calibri"/>
                <a:sym typeface="Calibri"/>
              </a:rPr>
              <a:t>HPC4RM</a:t>
            </a:r>
            <a:endParaRPr/>
          </a:p>
        </p:txBody>
      </p:sp>
      <p:cxnSp>
        <p:nvCxnSpPr>
          <p:cNvPr id="269" name="Google Shape;269;p33"/>
          <p:cNvCxnSpPr>
            <a:stCxn id="268" idx="2"/>
          </p:cNvCxnSpPr>
          <p:nvPr/>
        </p:nvCxnSpPr>
        <p:spPr>
          <a:xfrm>
            <a:off x="5464206" y="1535833"/>
            <a:ext cx="0" cy="213000"/>
          </a:xfrm>
          <a:prstGeom prst="straightConnector1">
            <a:avLst/>
          </a:prstGeom>
          <a:noFill/>
          <a:ln w="9525" cap="flat" cmpd="sng">
            <a:solidFill>
              <a:schemeClr val="accent1"/>
            </a:solidFill>
            <a:prstDash val="solid"/>
            <a:miter lim="800000"/>
            <a:headEnd type="none" w="sm" len="sm"/>
            <a:tailEnd type="none" w="sm" len="sm"/>
          </a:ln>
        </p:spPr>
      </p:cxnSp>
      <p:cxnSp>
        <p:nvCxnSpPr>
          <p:cNvPr id="270" name="Google Shape;270;p33"/>
          <p:cNvCxnSpPr/>
          <p:nvPr/>
        </p:nvCxnSpPr>
        <p:spPr>
          <a:xfrm>
            <a:off x="3559946" y="1748890"/>
            <a:ext cx="3471169" cy="8878"/>
          </a:xfrm>
          <a:prstGeom prst="straightConnector1">
            <a:avLst/>
          </a:prstGeom>
          <a:noFill/>
          <a:ln w="9525" cap="flat" cmpd="sng">
            <a:solidFill>
              <a:schemeClr val="accent1"/>
            </a:solidFill>
            <a:prstDash val="solid"/>
            <a:miter lim="800000"/>
            <a:headEnd type="none" w="sm" len="sm"/>
            <a:tailEnd type="none" w="sm" len="sm"/>
          </a:ln>
        </p:spPr>
      </p:cxnSp>
      <p:cxnSp>
        <p:nvCxnSpPr>
          <p:cNvPr id="271" name="Google Shape;271;p33"/>
          <p:cNvCxnSpPr/>
          <p:nvPr/>
        </p:nvCxnSpPr>
        <p:spPr>
          <a:xfrm>
            <a:off x="3559945" y="1757768"/>
            <a:ext cx="1" cy="321077"/>
          </a:xfrm>
          <a:prstGeom prst="straightConnector1">
            <a:avLst/>
          </a:prstGeom>
          <a:noFill/>
          <a:ln w="9525" cap="flat" cmpd="sng">
            <a:solidFill>
              <a:schemeClr val="accent1"/>
            </a:solidFill>
            <a:prstDash val="solid"/>
            <a:miter lim="800000"/>
            <a:headEnd type="none" w="sm" len="sm"/>
            <a:tailEnd type="none" w="sm" len="sm"/>
          </a:ln>
        </p:spPr>
      </p:cxnSp>
      <p:sp>
        <p:nvSpPr>
          <p:cNvPr id="272" name="Google Shape;272;p33"/>
          <p:cNvSpPr/>
          <p:nvPr/>
        </p:nvSpPr>
        <p:spPr>
          <a:xfrm>
            <a:off x="2623351" y="2096605"/>
            <a:ext cx="1908699" cy="56891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dk1"/>
                </a:solidFill>
                <a:latin typeface="Calibri"/>
                <a:ea typeface="Calibri"/>
                <a:cs typeface="Calibri"/>
                <a:sym typeface="Calibri"/>
              </a:rPr>
              <a:t>Coordination &amp; Dissemination</a:t>
            </a:r>
            <a:endParaRPr sz="1400">
              <a:solidFill>
                <a:schemeClr val="dk1"/>
              </a:solidFill>
              <a:latin typeface="Calibri"/>
              <a:ea typeface="Calibri"/>
              <a:cs typeface="Calibri"/>
              <a:sym typeface="Calibri"/>
            </a:endParaRPr>
          </a:p>
        </p:txBody>
      </p:sp>
      <p:sp>
        <p:nvSpPr>
          <p:cNvPr id="273" name="Google Shape;273;p33"/>
          <p:cNvSpPr/>
          <p:nvPr/>
        </p:nvSpPr>
        <p:spPr>
          <a:xfrm rot="-5400000">
            <a:off x="2005612" y="2393266"/>
            <a:ext cx="914401" cy="32107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lt1"/>
                </a:solidFill>
                <a:latin typeface="Calibri"/>
                <a:ea typeface="Calibri"/>
                <a:cs typeface="Calibri"/>
                <a:sym typeface="Calibri"/>
              </a:rPr>
              <a:t>ARESYS</a:t>
            </a:r>
            <a:endParaRPr/>
          </a:p>
        </p:txBody>
      </p:sp>
      <p:sp>
        <p:nvSpPr>
          <p:cNvPr id="274" name="Google Shape;274;p33"/>
          <p:cNvSpPr/>
          <p:nvPr/>
        </p:nvSpPr>
        <p:spPr>
          <a:xfrm>
            <a:off x="2623351" y="2665515"/>
            <a:ext cx="1908699" cy="34549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dk1"/>
                </a:solidFill>
                <a:latin typeface="Calibri"/>
                <a:ea typeface="Calibri"/>
                <a:cs typeface="Calibri"/>
                <a:sym typeface="Calibri"/>
              </a:rPr>
              <a:t>Mar 22 – May 23</a:t>
            </a:r>
            <a:endParaRPr/>
          </a:p>
        </p:txBody>
      </p:sp>
      <p:sp>
        <p:nvSpPr>
          <p:cNvPr id="275" name="Google Shape;275;p33"/>
          <p:cNvSpPr/>
          <p:nvPr/>
        </p:nvSpPr>
        <p:spPr>
          <a:xfrm>
            <a:off x="7596325" y="1984148"/>
            <a:ext cx="1908699" cy="56891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dk1"/>
                </a:solidFill>
                <a:latin typeface="Calibri"/>
                <a:ea typeface="Calibri"/>
                <a:cs typeface="Calibri"/>
                <a:sym typeface="Calibri"/>
              </a:rPr>
              <a:t>HPC System definition</a:t>
            </a:r>
            <a:endParaRPr sz="1400">
              <a:solidFill>
                <a:schemeClr val="dk1"/>
              </a:solidFill>
              <a:latin typeface="Calibri"/>
              <a:ea typeface="Calibri"/>
              <a:cs typeface="Calibri"/>
              <a:sym typeface="Calibri"/>
            </a:endParaRPr>
          </a:p>
        </p:txBody>
      </p:sp>
      <p:sp>
        <p:nvSpPr>
          <p:cNvPr id="276" name="Google Shape;276;p33"/>
          <p:cNvSpPr/>
          <p:nvPr/>
        </p:nvSpPr>
        <p:spPr>
          <a:xfrm rot="-5400000">
            <a:off x="6978586" y="2280809"/>
            <a:ext cx="914401" cy="32107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lt1"/>
                </a:solidFill>
                <a:latin typeface="Calibri"/>
                <a:ea typeface="Calibri"/>
                <a:cs typeface="Calibri"/>
                <a:sym typeface="Calibri"/>
              </a:rPr>
              <a:t>CINECA</a:t>
            </a:r>
            <a:endParaRPr/>
          </a:p>
        </p:txBody>
      </p:sp>
      <p:sp>
        <p:nvSpPr>
          <p:cNvPr id="277" name="Google Shape;277;p33"/>
          <p:cNvSpPr/>
          <p:nvPr/>
        </p:nvSpPr>
        <p:spPr>
          <a:xfrm>
            <a:off x="7596325" y="2553058"/>
            <a:ext cx="1908699" cy="34549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dk1"/>
                </a:solidFill>
                <a:latin typeface="Calibri"/>
                <a:ea typeface="Calibri"/>
                <a:cs typeface="Calibri"/>
                <a:sym typeface="Calibri"/>
              </a:rPr>
              <a:t>Mar 22 – May 22</a:t>
            </a:r>
            <a:endParaRPr/>
          </a:p>
        </p:txBody>
      </p:sp>
      <p:sp>
        <p:nvSpPr>
          <p:cNvPr id="278" name="Google Shape;278;p33"/>
          <p:cNvSpPr/>
          <p:nvPr/>
        </p:nvSpPr>
        <p:spPr>
          <a:xfrm>
            <a:off x="7596325" y="2979927"/>
            <a:ext cx="1908699" cy="56891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dk1"/>
                </a:solidFill>
                <a:latin typeface="Calibri"/>
                <a:ea typeface="Calibri"/>
                <a:cs typeface="Calibri"/>
                <a:sym typeface="Calibri"/>
              </a:rPr>
              <a:t>Exp. Preparation</a:t>
            </a:r>
            <a:endParaRPr sz="1400">
              <a:solidFill>
                <a:schemeClr val="dk1"/>
              </a:solidFill>
              <a:latin typeface="Calibri"/>
              <a:ea typeface="Calibri"/>
              <a:cs typeface="Calibri"/>
              <a:sym typeface="Calibri"/>
            </a:endParaRPr>
          </a:p>
        </p:txBody>
      </p:sp>
      <p:sp>
        <p:nvSpPr>
          <p:cNvPr id="279" name="Google Shape;279;p33"/>
          <p:cNvSpPr/>
          <p:nvPr/>
        </p:nvSpPr>
        <p:spPr>
          <a:xfrm rot="-5400000">
            <a:off x="6978586" y="3276588"/>
            <a:ext cx="914401" cy="32107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lt1"/>
                </a:solidFill>
                <a:latin typeface="Calibri"/>
                <a:ea typeface="Calibri"/>
                <a:cs typeface="Calibri"/>
                <a:sym typeface="Calibri"/>
              </a:rPr>
              <a:t>ARESYS</a:t>
            </a:r>
            <a:endParaRPr/>
          </a:p>
        </p:txBody>
      </p:sp>
      <p:sp>
        <p:nvSpPr>
          <p:cNvPr id="280" name="Google Shape;280;p33"/>
          <p:cNvSpPr/>
          <p:nvPr/>
        </p:nvSpPr>
        <p:spPr>
          <a:xfrm>
            <a:off x="7596325" y="3548837"/>
            <a:ext cx="1908699" cy="34549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dk1"/>
                </a:solidFill>
                <a:latin typeface="Calibri"/>
                <a:ea typeface="Calibri"/>
                <a:cs typeface="Calibri"/>
                <a:sym typeface="Calibri"/>
              </a:rPr>
              <a:t>Mar 22 – Aug 22</a:t>
            </a:r>
            <a:endParaRPr/>
          </a:p>
        </p:txBody>
      </p:sp>
      <p:sp>
        <p:nvSpPr>
          <p:cNvPr id="281" name="Google Shape;281;p33"/>
          <p:cNvSpPr/>
          <p:nvPr/>
        </p:nvSpPr>
        <p:spPr>
          <a:xfrm>
            <a:off x="7596325" y="3975704"/>
            <a:ext cx="1908699" cy="56891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dk1"/>
                </a:solidFill>
                <a:latin typeface="Calibri"/>
                <a:ea typeface="Calibri"/>
                <a:cs typeface="Calibri"/>
                <a:sym typeface="Calibri"/>
              </a:rPr>
              <a:t>Exp. Execution</a:t>
            </a:r>
            <a:endParaRPr sz="1400">
              <a:solidFill>
                <a:schemeClr val="dk1"/>
              </a:solidFill>
              <a:latin typeface="Calibri"/>
              <a:ea typeface="Calibri"/>
              <a:cs typeface="Calibri"/>
              <a:sym typeface="Calibri"/>
            </a:endParaRPr>
          </a:p>
        </p:txBody>
      </p:sp>
      <p:sp>
        <p:nvSpPr>
          <p:cNvPr id="282" name="Google Shape;282;p33"/>
          <p:cNvSpPr/>
          <p:nvPr/>
        </p:nvSpPr>
        <p:spPr>
          <a:xfrm rot="-5400000">
            <a:off x="6978586" y="4272365"/>
            <a:ext cx="914401" cy="32107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lt1"/>
                </a:solidFill>
                <a:latin typeface="Calibri"/>
                <a:ea typeface="Calibri"/>
                <a:cs typeface="Calibri"/>
                <a:sym typeface="Calibri"/>
              </a:rPr>
              <a:t>ARESYS</a:t>
            </a:r>
            <a:endParaRPr/>
          </a:p>
        </p:txBody>
      </p:sp>
      <p:sp>
        <p:nvSpPr>
          <p:cNvPr id="283" name="Google Shape;283;p33"/>
          <p:cNvSpPr/>
          <p:nvPr/>
        </p:nvSpPr>
        <p:spPr>
          <a:xfrm>
            <a:off x="7596325" y="4544614"/>
            <a:ext cx="1908699" cy="34549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dk1"/>
                </a:solidFill>
                <a:latin typeface="Calibri"/>
                <a:ea typeface="Calibri"/>
                <a:cs typeface="Calibri"/>
                <a:sym typeface="Calibri"/>
              </a:rPr>
              <a:t>Aug 22 – Apr 23</a:t>
            </a:r>
            <a:endParaRPr/>
          </a:p>
        </p:txBody>
      </p:sp>
      <p:cxnSp>
        <p:nvCxnSpPr>
          <p:cNvPr id="284" name="Google Shape;284;p33"/>
          <p:cNvCxnSpPr/>
          <p:nvPr/>
        </p:nvCxnSpPr>
        <p:spPr>
          <a:xfrm rot="10800000">
            <a:off x="7031115" y="1766650"/>
            <a:ext cx="0" cy="3604340"/>
          </a:xfrm>
          <a:prstGeom prst="straightConnector1">
            <a:avLst/>
          </a:prstGeom>
          <a:noFill/>
          <a:ln w="9525" cap="flat" cmpd="sng">
            <a:solidFill>
              <a:schemeClr val="accent1"/>
            </a:solidFill>
            <a:prstDash val="solid"/>
            <a:miter lim="800000"/>
            <a:headEnd type="none" w="sm" len="sm"/>
            <a:tailEnd type="none" w="sm" len="sm"/>
          </a:ln>
        </p:spPr>
      </p:cxnSp>
      <p:sp>
        <p:nvSpPr>
          <p:cNvPr id="285" name="Google Shape;285;p33"/>
          <p:cNvSpPr/>
          <p:nvPr/>
        </p:nvSpPr>
        <p:spPr>
          <a:xfrm>
            <a:off x="7596324" y="4971479"/>
            <a:ext cx="1908699" cy="56891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dk1"/>
                </a:solidFill>
                <a:latin typeface="Calibri"/>
                <a:ea typeface="Calibri"/>
                <a:cs typeface="Calibri"/>
                <a:sym typeface="Calibri"/>
              </a:rPr>
              <a:t>Exp. Validation</a:t>
            </a:r>
            <a:endParaRPr sz="1400">
              <a:solidFill>
                <a:schemeClr val="dk1"/>
              </a:solidFill>
              <a:latin typeface="Calibri"/>
              <a:ea typeface="Calibri"/>
              <a:cs typeface="Calibri"/>
              <a:sym typeface="Calibri"/>
            </a:endParaRPr>
          </a:p>
        </p:txBody>
      </p:sp>
      <p:sp>
        <p:nvSpPr>
          <p:cNvPr id="286" name="Google Shape;286;p33"/>
          <p:cNvSpPr/>
          <p:nvPr/>
        </p:nvSpPr>
        <p:spPr>
          <a:xfrm rot="-5400000">
            <a:off x="6978585" y="5268140"/>
            <a:ext cx="914401" cy="32107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200">
                <a:solidFill>
                  <a:schemeClr val="lt1"/>
                </a:solidFill>
                <a:latin typeface="Arial Narrow"/>
                <a:ea typeface="Arial Narrow"/>
                <a:cs typeface="Arial Narrow"/>
                <a:sym typeface="Arial Narrow"/>
              </a:rPr>
              <a:t>GGD-DICEA</a:t>
            </a:r>
            <a:endParaRPr/>
          </a:p>
        </p:txBody>
      </p:sp>
      <p:sp>
        <p:nvSpPr>
          <p:cNvPr id="287" name="Google Shape;287;p33"/>
          <p:cNvSpPr/>
          <p:nvPr/>
        </p:nvSpPr>
        <p:spPr>
          <a:xfrm>
            <a:off x="7596324" y="5540389"/>
            <a:ext cx="1908699" cy="34549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a:solidFill>
                  <a:schemeClr val="dk1"/>
                </a:solidFill>
                <a:latin typeface="Calibri"/>
                <a:ea typeface="Calibri"/>
                <a:cs typeface="Calibri"/>
                <a:sym typeface="Calibri"/>
              </a:rPr>
              <a:t>Mar 23 – May 23</a:t>
            </a:r>
            <a:endParaRPr/>
          </a:p>
        </p:txBody>
      </p:sp>
      <p:cxnSp>
        <p:nvCxnSpPr>
          <p:cNvPr id="288" name="Google Shape;288;p33"/>
          <p:cNvCxnSpPr/>
          <p:nvPr/>
        </p:nvCxnSpPr>
        <p:spPr>
          <a:xfrm rot="10800000">
            <a:off x="7031115" y="2416206"/>
            <a:ext cx="244131" cy="0"/>
          </a:xfrm>
          <a:prstGeom prst="straightConnector1">
            <a:avLst/>
          </a:prstGeom>
          <a:noFill/>
          <a:ln w="9525" cap="flat" cmpd="sng">
            <a:solidFill>
              <a:schemeClr val="accent1"/>
            </a:solidFill>
            <a:prstDash val="solid"/>
            <a:miter lim="800000"/>
            <a:headEnd type="none" w="sm" len="sm"/>
            <a:tailEnd type="none" w="sm" len="sm"/>
          </a:ln>
        </p:spPr>
      </p:cxnSp>
      <p:cxnSp>
        <p:nvCxnSpPr>
          <p:cNvPr id="289" name="Google Shape;289;p33"/>
          <p:cNvCxnSpPr/>
          <p:nvPr/>
        </p:nvCxnSpPr>
        <p:spPr>
          <a:xfrm rot="10800000">
            <a:off x="7031115" y="3440837"/>
            <a:ext cx="244131" cy="0"/>
          </a:xfrm>
          <a:prstGeom prst="straightConnector1">
            <a:avLst/>
          </a:prstGeom>
          <a:noFill/>
          <a:ln w="9525" cap="flat" cmpd="sng">
            <a:solidFill>
              <a:schemeClr val="accent1"/>
            </a:solidFill>
            <a:prstDash val="solid"/>
            <a:miter lim="800000"/>
            <a:headEnd type="none" w="sm" len="sm"/>
            <a:tailEnd type="none" w="sm" len="sm"/>
          </a:ln>
        </p:spPr>
      </p:cxnSp>
      <p:cxnSp>
        <p:nvCxnSpPr>
          <p:cNvPr id="290" name="Google Shape;290;p33"/>
          <p:cNvCxnSpPr/>
          <p:nvPr/>
        </p:nvCxnSpPr>
        <p:spPr>
          <a:xfrm rot="10800000">
            <a:off x="7031115" y="4445493"/>
            <a:ext cx="244131" cy="0"/>
          </a:xfrm>
          <a:prstGeom prst="straightConnector1">
            <a:avLst/>
          </a:prstGeom>
          <a:noFill/>
          <a:ln w="9525" cap="flat" cmpd="sng">
            <a:solidFill>
              <a:schemeClr val="accent1"/>
            </a:solidFill>
            <a:prstDash val="solid"/>
            <a:miter lim="800000"/>
            <a:headEnd type="none" w="sm" len="sm"/>
            <a:tailEnd type="none" w="sm" len="sm"/>
          </a:ln>
        </p:spPr>
      </p:cxnSp>
      <p:cxnSp>
        <p:nvCxnSpPr>
          <p:cNvPr id="291" name="Google Shape;291;p33"/>
          <p:cNvCxnSpPr/>
          <p:nvPr/>
        </p:nvCxnSpPr>
        <p:spPr>
          <a:xfrm rot="10800000">
            <a:off x="7031115" y="5361372"/>
            <a:ext cx="244131" cy="0"/>
          </a:xfrm>
          <a:prstGeom prst="straightConnector1">
            <a:avLst/>
          </a:prstGeom>
          <a:noFill/>
          <a:ln w="9525" cap="flat" cmpd="sng">
            <a:solidFill>
              <a:schemeClr val="accent1"/>
            </a:solidFill>
            <a:prstDash val="solid"/>
            <a:miter lim="800000"/>
            <a:headEnd type="none" w="sm" len="sm"/>
            <a:tailEnd type="none" w="sm" len="sm"/>
          </a:ln>
        </p:spPr>
      </p:cxnSp>
      <p:sp>
        <p:nvSpPr>
          <p:cNvPr id="292" name="Google Shape;292;p33"/>
          <p:cNvSpPr txBox="1"/>
          <p:nvPr/>
        </p:nvSpPr>
        <p:spPr>
          <a:xfrm>
            <a:off x="4542411" y="2107164"/>
            <a:ext cx="1016625"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rgbClr val="7F7F7F"/>
                </a:solidFill>
                <a:latin typeface="Arial Narrow"/>
                <a:ea typeface="Arial Narrow"/>
                <a:cs typeface="Arial Narrow"/>
                <a:sym typeface="Arial Narrow"/>
              </a:rPr>
              <a:t>GGD-DICEA</a:t>
            </a:r>
            <a:endParaRPr/>
          </a:p>
          <a:p>
            <a:pPr marL="0" marR="0" lvl="0" indent="0" algn="l" rtl="0">
              <a:spcBef>
                <a:spcPts val="0"/>
              </a:spcBef>
              <a:spcAft>
                <a:spcPts val="0"/>
              </a:spcAft>
              <a:buNone/>
            </a:pPr>
            <a:r>
              <a:rPr lang="it-IT" sz="1400">
                <a:solidFill>
                  <a:srgbClr val="7F7F7F"/>
                </a:solidFill>
                <a:latin typeface="Arial Narrow"/>
                <a:ea typeface="Arial Narrow"/>
                <a:cs typeface="Arial Narrow"/>
                <a:sym typeface="Arial Narrow"/>
              </a:rPr>
              <a:t>SORICAL</a:t>
            </a:r>
            <a:endParaRPr/>
          </a:p>
          <a:p>
            <a:pPr marL="0" marR="0" lvl="0" indent="0" algn="l" rtl="0">
              <a:spcBef>
                <a:spcPts val="0"/>
              </a:spcBef>
              <a:spcAft>
                <a:spcPts val="0"/>
              </a:spcAft>
              <a:buNone/>
            </a:pPr>
            <a:r>
              <a:rPr lang="it-IT" sz="1400">
                <a:solidFill>
                  <a:srgbClr val="7F7F7F"/>
                </a:solidFill>
                <a:latin typeface="Arial Narrow"/>
                <a:ea typeface="Arial Narrow"/>
                <a:cs typeface="Arial Narrow"/>
                <a:sym typeface="Arial Narrow"/>
              </a:rPr>
              <a:t>CINECA</a:t>
            </a:r>
            <a:endParaRPr/>
          </a:p>
        </p:txBody>
      </p:sp>
      <p:sp>
        <p:nvSpPr>
          <p:cNvPr id="293" name="Google Shape;293;p33"/>
          <p:cNvSpPr txBox="1"/>
          <p:nvPr/>
        </p:nvSpPr>
        <p:spPr>
          <a:xfrm>
            <a:off x="9530181" y="2098071"/>
            <a:ext cx="77938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rgbClr val="7F7F7F"/>
                </a:solidFill>
                <a:latin typeface="Arial Narrow"/>
                <a:ea typeface="Arial Narrow"/>
                <a:cs typeface="Arial Narrow"/>
                <a:sym typeface="Arial Narrow"/>
              </a:rPr>
              <a:t>ARESYS</a:t>
            </a:r>
            <a:endParaRPr/>
          </a:p>
        </p:txBody>
      </p:sp>
      <p:sp>
        <p:nvSpPr>
          <p:cNvPr id="294" name="Google Shape;294;p33"/>
          <p:cNvSpPr txBox="1"/>
          <p:nvPr/>
        </p:nvSpPr>
        <p:spPr>
          <a:xfrm>
            <a:off x="9505023" y="2962080"/>
            <a:ext cx="101662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rgbClr val="7F7F7F"/>
                </a:solidFill>
                <a:latin typeface="Arial Narrow"/>
                <a:ea typeface="Arial Narrow"/>
                <a:cs typeface="Arial Narrow"/>
                <a:sym typeface="Arial Narrow"/>
              </a:rPr>
              <a:t>GGD-DICEA</a:t>
            </a:r>
            <a:endParaRPr/>
          </a:p>
          <a:p>
            <a:pPr marL="0" marR="0" lvl="0" indent="0" algn="l" rtl="0">
              <a:spcBef>
                <a:spcPts val="0"/>
              </a:spcBef>
              <a:spcAft>
                <a:spcPts val="0"/>
              </a:spcAft>
              <a:buNone/>
            </a:pPr>
            <a:r>
              <a:rPr lang="it-IT" sz="1400">
                <a:solidFill>
                  <a:srgbClr val="7F7F7F"/>
                </a:solidFill>
                <a:latin typeface="Arial Narrow"/>
                <a:ea typeface="Arial Narrow"/>
                <a:cs typeface="Arial Narrow"/>
                <a:sym typeface="Arial Narrow"/>
              </a:rPr>
              <a:t>SORICAL</a:t>
            </a:r>
            <a:endParaRPr/>
          </a:p>
        </p:txBody>
      </p:sp>
      <p:sp>
        <p:nvSpPr>
          <p:cNvPr id="295" name="Google Shape;295;p33"/>
          <p:cNvSpPr txBox="1"/>
          <p:nvPr/>
        </p:nvSpPr>
        <p:spPr>
          <a:xfrm>
            <a:off x="9505022" y="3975702"/>
            <a:ext cx="1016625"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rgbClr val="7F7F7F"/>
                </a:solidFill>
                <a:latin typeface="Arial Narrow"/>
                <a:ea typeface="Arial Narrow"/>
                <a:cs typeface="Arial Narrow"/>
                <a:sym typeface="Arial Narrow"/>
              </a:rPr>
              <a:t>GGD-DICEA</a:t>
            </a:r>
            <a:endParaRPr/>
          </a:p>
          <a:p>
            <a:pPr marL="0" marR="0" lvl="0" indent="0" algn="l" rtl="0">
              <a:spcBef>
                <a:spcPts val="0"/>
              </a:spcBef>
              <a:spcAft>
                <a:spcPts val="0"/>
              </a:spcAft>
              <a:buNone/>
            </a:pPr>
            <a:r>
              <a:rPr lang="it-IT" sz="1400">
                <a:solidFill>
                  <a:srgbClr val="7F7F7F"/>
                </a:solidFill>
                <a:latin typeface="Arial Narrow"/>
                <a:ea typeface="Arial Narrow"/>
                <a:cs typeface="Arial Narrow"/>
                <a:sym typeface="Arial Narrow"/>
              </a:rPr>
              <a:t>SORICAL</a:t>
            </a:r>
            <a:endParaRPr/>
          </a:p>
          <a:p>
            <a:pPr marL="0" marR="0" lvl="0" indent="0" algn="l" rtl="0">
              <a:spcBef>
                <a:spcPts val="0"/>
              </a:spcBef>
              <a:spcAft>
                <a:spcPts val="0"/>
              </a:spcAft>
              <a:buNone/>
            </a:pPr>
            <a:r>
              <a:rPr lang="it-IT" sz="1400">
                <a:solidFill>
                  <a:srgbClr val="7F7F7F"/>
                </a:solidFill>
                <a:latin typeface="Arial Narrow"/>
                <a:ea typeface="Arial Narrow"/>
                <a:cs typeface="Arial Narrow"/>
                <a:sym typeface="Arial Narrow"/>
              </a:rPr>
              <a:t>CINECA</a:t>
            </a:r>
            <a:endParaRPr/>
          </a:p>
        </p:txBody>
      </p:sp>
      <p:sp>
        <p:nvSpPr>
          <p:cNvPr id="296" name="Google Shape;296;p33"/>
          <p:cNvSpPr txBox="1"/>
          <p:nvPr/>
        </p:nvSpPr>
        <p:spPr>
          <a:xfrm>
            <a:off x="9512425" y="4978884"/>
            <a:ext cx="8290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rgbClr val="7F7F7F"/>
                </a:solidFill>
                <a:latin typeface="Arial Narrow"/>
                <a:ea typeface="Arial Narrow"/>
                <a:cs typeface="Arial Narrow"/>
                <a:sym typeface="Arial Narrow"/>
              </a:rPr>
              <a:t>ARESYS</a:t>
            </a:r>
            <a:endParaRPr/>
          </a:p>
          <a:p>
            <a:pPr marL="0" marR="0" lvl="0" indent="0" algn="l" rtl="0">
              <a:spcBef>
                <a:spcPts val="0"/>
              </a:spcBef>
              <a:spcAft>
                <a:spcPts val="0"/>
              </a:spcAft>
              <a:buNone/>
            </a:pPr>
            <a:r>
              <a:rPr lang="it-IT" sz="1400">
                <a:solidFill>
                  <a:srgbClr val="7F7F7F"/>
                </a:solidFill>
                <a:latin typeface="Arial Narrow"/>
                <a:ea typeface="Arial Narrow"/>
                <a:cs typeface="Arial Narrow"/>
                <a:sym typeface="Arial Narrow"/>
              </a:rPr>
              <a:t>SORICAL</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4"/>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Processing Environment</a:t>
            </a:r>
            <a:endParaRPr/>
          </a:p>
        </p:txBody>
      </p:sp>
      <p:sp>
        <p:nvSpPr>
          <p:cNvPr id="302" name="Google Shape;302;p34"/>
          <p:cNvSpPr txBox="1"/>
          <p:nvPr/>
        </p:nvSpPr>
        <p:spPr>
          <a:xfrm>
            <a:off x="392265" y="1325848"/>
            <a:ext cx="7217400" cy="3417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b="0" i="0" u="none" strike="noStrike">
                <a:solidFill>
                  <a:srgbClr val="000000"/>
                </a:solidFill>
                <a:latin typeface="Arial"/>
                <a:ea typeface="Arial"/>
                <a:cs typeface="Arial"/>
                <a:sym typeface="Arial"/>
              </a:rPr>
              <a:t>Two different HPC architectures, available at </a:t>
            </a:r>
            <a:r>
              <a:rPr lang="it-IT" sz="1800" b="1" i="0" u="none" strike="noStrike">
                <a:solidFill>
                  <a:srgbClr val="000000"/>
                </a:solidFill>
                <a:latin typeface="Arial"/>
                <a:ea typeface="Arial"/>
                <a:cs typeface="Arial"/>
                <a:sym typeface="Arial"/>
              </a:rPr>
              <a:t>CINECA </a:t>
            </a:r>
            <a:r>
              <a:rPr lang="it-IT" sz="1800" b="0" i="0" u="none" strike="noStrike">
                <a:solidFill>
                  <a:srgbClr val="000000"/>
                </a:solidFill>
                <a:latin typeface="Arial"/>
                <a:ea typeface="Arial"/>
                <a:cs typeface="Arial"/>
                <a:sym typeface="Arial"/>
              </a:rPr>
              <a:t>premises, will be used in the deployment and testing of HPC4RM processing solution:</a:t>
            </a:r>
            <a:endParaRPr/>
          </a:p>
          <a:p>
            <a:pPr marL="0" marR="0" lvl="0" indent="0" algn="just" rtl="0">
              <a:spcBef>
                <a:spcPts val="0"/>
              </a:spcBef>
              <a:spcAft>
                <a:spcPts val="0"/>
              </a:spcAft>
              <a:buNone/>
            </a:pPr>
            <a:r>
              <a:rPr lang="it-IT" sz="1800" b="0" i="0" u="none" strike="noStrike">
                <a:solidFill>
                  <a:srgbClr val="000000"/>
                </a:solidFill>
                <a:latin typeface="Arial"/>
                <a:ea typeface="Arial"/>
                <a:cs typeface="Arial"/>
                <a:sym typeface="Arial"/>
              </a:rPr>
              <a:t> </a:t>
            </a:r>
            <a:endParaRPr/>
          </a:p>
          <a:p>
            <a:pPr marL="285750" marR="0" lvl="0" indent="-285750" algn="just" rtl="0">
              <a:spcBef>
                <a:spcPts val="0"/>
              </a:spcBef>
              <a:spcAft>
                <a:spcPts val="0"/>
              </a:spcAft>
              <a:buClr>
                <a:schemeClr val="dk1"/>
              </a:buClr>
              <a:buSzPts val="1800"/>
              <a:buFont typeface="Arial"/>
              <a:buChar char="•"/>
            </a:pPr>
            <a:r>
              <a:rPr lang="it-IT" sz="1800" b="1" i="0" u="none" strike="noStrike">
                <a:solidFill>
                  <a:schemeClr val="dk1"/>
                </a:solidFill>
                <a:latin typeface="Arial"/>
                <a:ea typeface="Arial"/>
                <a:cs typeface="Arial"/>
                <a:sym typeface="Arial"/>
              </a:rPr>
              <a:t>GALILEO100</a:t>
            </a:r>
            <a:r>
              <a:rPr lang="it-IT" sz="1800" b="1" i="0" u="none" strike="noStrike">
                <a:solidFill>
                  <a:srgbClr val="000000"/>
                </a:solidFill>
                <a:latin typeface="Arial"/>
                <a:ea typeface="Arial"/>
                <a:cs typeface="Arial"/>
                <a:sym typeface="Arial"/>
              </a:rPr>
              <a:t>: 	</a:t>
            </a:r>
            <a:r>
              <a:rPr lang="it-IT" sz="1800" b="0" i="0" u="none" strike="noStrike">
                <a:solidFill>
                  <a:srgbClr val="000000"/>
                </a:solidFill>
                <a:latin typeface="Arial"/>
                <a:ea typeface="Arial"/>
                <a:cs typeface="Arial"/>
                <a:sym typeface="Arial"/>
              </a:rPr>
              <a:t>554 computing nodes each 2 x CPU Intel CascadeLake 8260, with 24 cores each, 2.4 GHz, and 384GB RAM; </a:t>
            </a:r>
            <a:endParaRPr/>
          </a:p>
          <a:p>
            <a:pPr marL="285750" marR="0" lvl="0" indent="-171450" algn="just" rtl="0">
              <a:spcBef>
                <a:spcPts val="0"/>
              </a:spcBef>
              <a:spcAft>
                <a:spcPts val="0"/>
              </a:spcAft>
              <a:buClr>
                <a:schemeClr val="dk1"/>
              </a:buClr>
              <a:buSzPts val="1800"/>
              <a:buFont typeface="Arial"/>
              <a:buNone/>
            </a:pPr>
            <a:endParaRPr sz="1800" b="0" i="0" u="none" strike="noStrike">
              <a:solidFill>
                <a:srgbClr val="000000"/>
              </a:solidFill>
              <a:latin typeface="Arial"/>
              <a:ea typeface="Arial"/>
              <a:cs typeface="Arial"/>
              <a:sym typeface="Arial"/>
            </a:endParaRPr>
          </a:p>
          <a:p>
            <a:pPr marL="285750" marR="0" lvl="0" indent="-285750" algn="just" rtl="0">
              <a:spcBef>
                <a:spcPts val="0"/>
              </a:spcBef>
              <a:spcAft>
                <a:spcPts val="0"/>
              </a:spcAft>
              <a:buClr>
                <a:srgbClr val="000000"/>
              </a:buClr>
              <a:buSzPts val="1800"/>
              <a:buFont typeface="Arial"/>
              <a:buChar char="•"/>
            </a:pPr>
            <a:r>
              <a:rPr lang="it-IT" sz="1800" b="1" i="0" u="none" strike="noStrike">
                <a:solidFill>
                  <a:srgbClr val="000000"/>
                </a:solidFill>
                <a:latin typeface="Arial"/>
                <a:ea typeface="Arial"/>
                <a:cs typeface="Arial"/>
                <a:sym typeface="Arial"/>
              </a:rPr>
              <a:t>MARCONI100: 	</a:t>
            </a:r>
            <a:r>
              <a:rPr lang="it-IT" sz="1800" b="0" i="0" u="none" strike="noStrike">
                <a:solidFill>
                  <a:srgbClr val="000000"/>
                </a:solidFill>
                <a:latin typeface="Arial"/>
                <a:ea typeface="Arial"/>
                <a:cs typeface="Arial"/>
                <a:sym typeface="Arial"/>
              </a:rPr>
              <a:t>980 computing nodes each 2 x IBM POWER9 AC922 with 16 core each, 2.6 GHz, 256GB RAM. Each node is equipped with 4 x NVIDIA Volta V100 GPUs, Nvlink 2.0, 16GB.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3" name="Google Shape;303;p34" descr="Marconi100: il supercomputer del Cineca è il 9° più potente al mondo -  Industria Italiana"/>
          <p:cNvPicPr preferRelativeResize="0"/>
          <p:nvPr/>
        </p:nvPicPr>
        <p:blipFill rotWithShape="1">
          <a:blip r:embed="rId3">
            <a:alphaModFix/>
          </a:blip>
          <a:srcRect/>
          <a:stretch/>
        </p:blipFill>
        <p:spPr>
          <a:xfrm>
            <a:off x="7889837" y="1712130"/>
            <a:ext cx="3740784" cy="24946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5"/>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Project Deliverables</a:t>
            </a:r>
            <a:endParaRPr/>
          </a:p>
        </p:txBody>
      </p:sp>
      <p:graphicFrame>
        <p:nvGraphicFramePr>
          <p:cNvPr id="309" name="Google Shape;309;p35"/>
          <p:cNvGraphicFramePr/>
          <p:nvPr/>
        </p:nvGraphicFramePr>
        <p:xfrm>
          <a:off x="590271" y="1367735"/>
          <a:ext cx="3000000" cy="3000000"/>
        </p:xfrm>
        <a:graphic>
          <a:graphicData uri="http://schemas.openxmlformats.org/drawingml/2006/table">
            <a:tbl>
              <a:tblPr firstRow="1" bandRow="1">
                <a:noFill/>
                <a:tableStyleId>{DF164D3C-0FE0-4515-9C82-CCEB02A1FCAC}</a:tableStyleId>
              </a:tblPr>
              <a:tblGrid>
                <a:gridCol w="1970850">
                  <a:extLst>
                    <a:ext uri="{9D8B030D-6E8A-4147-A177-3AD203B41FA5}">
                      <a16:colId xmlns:a16="http://schemas.microsoft.com/office/drawing/2014/main" val="20000"/>
                    </a:ext>
                  </a:extLst>
                </a:gridCol>
                <a:gridCol w="3972850">
                  <a:extLst>
                    <a:ext uri="{9D8B030D-6E8A-4147-A177-3AD203B41FA5}">
                      <a16:colId xmlns:a16="http://schemas.microsoft.com/office/drawing/2014/main" val="20001"/>
                    </a:ext>
                  </a:extLst>
                </a:gridCol>
                <a:gridCol w="525557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it-IT" sz="1600"/>
                        <a:t>Task</a:t>
                      </a:r>
                      <a:endParaRPr/>
                    </a:p>
                  </a:txBody>
                  <a:tcPr marL="91450" marR="91450" marT="45725" marB="45725" anchor="ctr"/>
                </a:tc>
                <a:tc>
                  <a:txBody>
                    <a:bodyPr/>
                    <a:lstStyle/>
                    <a:p>
                      <a:pPr marL="0" marR="0" lvl="0" indent="0" algn="ctr" rtl="0">
                        <a:spcBef>
                          <a:spcPts val="0"/>
                        </a:spcBef>
                        <a:spcAft>
                          <a:spcPts val="0"/>
                        </a:spcAft>
                        <a:buNone/>
                      </a:pPr>
                      <a:r>
                        <a:rPr lang="it-IT" sz="1600"/>
                        <a:t>Deliverable</a:t>
                      </a:r>
                      <a:endParaRPr/>
                    </a:p>
                  </a:txBody>
                  <a:tcPr marL="91450" marR="91450" marT="45725" marB="45725" anchor="ctr"/>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it-IT" sz="1600"/>
                        <a:t>1. Coordination</a:t>
                      </a:r>
                      <a:endParaRPr sz="1600"/>
                    </a:p>
                  </a:txBody>
                  <a:tcPr marL="91450" marR="91450" marT="45725" marB="45725"/>
                </a:tc>
                <a:tc>
                  <a:txBody>
                    <a:bodyPr/>
                    <a:lstStyle/>
                    <a:p>
                      <a:pPr marL="0" marR="0" lvl="0" indent="0" algn="l" rtl="0">
                        <a:spcBef>
                          <a:spcPts val="0"/>
                        </a:spcBef>
                        <a:spcAft>
                          <a:spcPts val="0"/>
                        </a:spcAft>
                        <a:buNone/>
                      </a:pPr>
                      <a:r>
                        <a:rPr lang="it-IT" sz="1600" i="1">
                          <a:solidFill>
                            <a:srgbClr val="7F7F7F"/>
                          </a:solidFill>
                        </a:rPr>
                        <a:t>D1.1 Project Management Plan</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endParaRPr sz="1600"/>
                    </a:p>
                  </a:txBody>
                  <a:tcPr marL="91450" marR="91450" marT="45725" marB="45725"/>
                </a:tc>
                <a:tc>
                  <a:txBody>
                    <a:bodyPr/>
                    <a:lstStyle/>
                    <a:p>
                      <a:pPr marL="0" marR="0" lvl="0" indent="0" algn="l" rtl="0">
                        <a:spcBef>
                          <a:spcPts val="0"/>
                        </a:spcBef>
                        <a:spcAft>
                          <a:spcPts val="0"/>
                        </a:spcAft>
                        <a:buNone/>
                      </a:pPr>
                      <a:r>
                        <a:rPr lang="it-IT" sz="1600" i="1">
                          <a:solidFill>
                            <a:srgbClr val="7F7F7F"/>
                          </a:solidFill>
                        </a:rPr>
                        <a:t>D1.2 Progress Meeting Reports</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endParaRPr sz="1600"/>
                    </a:p>
                  </a:txBody>
                  <a:tcPr marL="91450" marR="91450" marT="45725" marB="45725"/>
                </a:tc>
                <a:tc>
                  <a:txBody>
                    <a:bodyPr/>
                    <a:lstStyle/>
                    <a:p>
                      <a:pPr marL="0" marR="0" lvl="0" indent="0" algn="l" rtl="0">
                        <a:spcBef>
                          <a:spcPts val="0"/>
                        </a:spcBef>
                        <a:spcAft>
                          <a:spcPts val="0"/>
                        </a:spcAft>
                        <a:buNone/>
                      </a:pPr>
                      <a:r>
                        <a:rPr lang="it-IT" sz="1600" i="1">
                          <a:solidFill>
                            <a:srgbClr val="7F7F7F"/>
                          </a:solidFill>
                        </a:rPr>
                        <a:t>D1.3 Business &amp; Exploitation Plans</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endParaRPr sz="1600"/>
                    </a:p>
                  </a:txBody>
                  <a:tcPr marL="91450" marR="91450" marT="45725" marB="45725"/>
                </a:tc>
                <a:tc>
                  <a:txBody>
                    <a:bodyPr/>
                    <a:lstStyle/>
                    <a:p>
                      <a:pPr marL="0" marR="0" lvl="0" indent="0" algn="l" rtl="0">
                        <a:spcBef>
                          <a:spcPts val="0"/>
                        </a:spcBef>
                        <a:spcAft>
                          <a:spcPts val="0"/>
                        </a:spcAft>
                        <a:buNone/>
                      </a:pPr>
                      <a:r>
                        <a:rPr lang="it-IT" sz="1600"/>
                        <a:t>D1.4 Final Experiment Report</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it-IT" sz="1600"/>
                        <a:t>2. System Definiton</a:t>
                      </a:r>
                      <a:endParaRPr sz="1600"/>
                    </a:p>
                  </a:txBody>
                  <a:tcPr marL="91450" marR="91450" marT="45725" marB="45725"/>
                </a:tc>
                <a:tc>
                  <a:txBody>
                    <a:bodyPr/>
                    <a:lstStyle/>
                    <a:p>
                      <a:pPr marL="0" marR="0" lvl="0" indent="0" algn="l" rtl="0">
                        <a:spcBef>
                          <a:spcPts val="0"/>
                        </a:spcBef>
                        <a:spcAft>
                          <a:spcPts val="0"/>
                        </a:spcAft>
                        <a:buNone/>
                      </a:pPr>
                      <a:r>
                        <a:rPr lang="it-IT" sz="1600" i="1">
                          <a:solidFill>
                            <a:srgbClr val="7F7F7F"/>
                          </a:solidFill>
                        </a:rPr>
                        <a:t>D2.1 HPC Architecture Exploitation Document</a:t>
                      </a:r>
                      <a:endParaRPr sz="1600" i="1">
                        <a:solidFill>
                          <a:srgbClr val="7F7F7F"/>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it-IT" sz="1600"/>
                        <a:t>3. Exp, Preparation</a:t>
                      </a:r>
                      <a:endParaRPr sz="1600"/>
                    </a:p>
                  </a:txBody>
                  <a:tcPr marL="91450" marR="91450" marT="45725" marB="45725"/>
                </a:tc>
                <a:tc>
                  <a:txBody>
                    <a:bodyPr/>
                    <a:lstStyle/>
                    <a:p>
                      <a:pPr marL="0" marR="0" lvl="0" indent="0" algn="l" rtl="0">
                        <a:spcBef>
                          <a:spcPts val="0"/>
                        </a:spcBef>
                        <a:spcAft>
                          <a:spcPts val="0"/>
                        </a:spcAft>
                        <a:buNone/>
                      </a:pPr>
                      <a:r>
                        <a:rPr lang="it-IT" sz="1600" i="1">
                          <a:solidFill>
                            <a:srgbClr val="7F7F7F"/>
                          </a:solidFill>
                        </a:rPr>
                        <a:t>D3.1 Software Design Document</a:t>
                      </a:r>
                      <a:endParaRPr sz="1600" i="1">
                        <a:solidFill>
                          <a:srgbClr val="7F7F7F"/>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it-IT" sz="1600"/>
                        <a:t>4. Exp. Execution</a:t>
                      </a:r>
                      <a:endParaRPr sz="1600"/>
                    </a:p>
                  </a:txBody>
                  <a:tcPr marL="91450" marR="91450" marT="45725" marB="45725"/>
                </a:tc>
                <a:tc>
                  <a:txBody>
                    <a:bodyPr/>
                    <a:lstStyle/>
                    <a:p>
                      <a:pPr marL="0" marR="0" lvl="0" indent="0" algn="l" rtl="0">
                        <a:spcBef>
                          <a:spcPts val="0"/>
                        </a:spcBef>
                        <a:spcAft>
                          <a:spcPts val="0"/>
                        </a:spcAft>
                        <a:buNone/>
                      </a:pPr>
                      <a:r>
                        <a:rPr lang="it-IT" sz="1600" i="1">
                          <a:solidFill>
                            <a:srgbClr val="7F7F7F"/>
                          </a:solidFill>
                        </a:rPr>
                        <a:t>D4.1 HPC enabled software application</a:t>
                      </a:r>
                      <a:endParaRPr sz="1600" i="1">
                        <a:solidFill>
                          <a:srgbClr val="7F7F7F"/>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spcBef>
                          <a:spcPts val="0"/>
                        </a:spcBef>
                        <a:spcAft>
                          <a:spcPts val="0"/>
                        </a:spcAft>
                        <a:buNone/>
                      </a:pPr>
                      <a:r>
                        <a:rPr lang="it-IT" sz="1600"/>
                        <a:t>5. Exp. Validation</a:t>
                      </a:r>
                      <a:endParaRPr sz="1600"/>
                    </a:p>
                  </a:txBody>
                  <a:tcPr marL="91450" marR="91450" marT="45725" marB="45725"/>
                </a:tc>
                <a:tc>
                  <a:txBody>
                    <a:bodyPr/>
                    <a:lstStyle/>
                    <a:p>
                      <a:pPr marL="0" marR="0" lvl="0" indent="0" algn="l" rtl="0">
                        <a:spcBef>
                          <a:spcPts val="0"/>
                        </a:spcBef>
                        <a:spcAft>
                          <a:spcPts val="0"/>
                        </a:spcAft>
                        <a:buNone/>
                      </a:pPr>
                      <a:r>
                        <a:rPr lang="it-IT" sz="1600" i="1">
                          <a:solidFill>
                            <a:srgbClr val="7F7F7F"/>
                          </a:solidFill>
                        </a:rPr>
                        <a:t>D5.1 Validation report</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8"/>
                  </a:ext>
                </a:extLst>
              </a:tr>
            </a:tbl>
          </a:graphicData>
        </a:graphic>
      </p:graphicFrame>
      <p:graphicFrame>
        <p:nvGraphicFramePr>
          <p:cNvPr id="310" name="Google Shape;310;p35"/>
          <p:cNvGraphicFramePr/>
          <p:nvPr/>
        </p:nvGraphicFramePr>
        <p:xfrm>
          <a:off x="6533966" y="1367735"/>
          <a:ext cx="3000000" cy="3000000"/>
        </p:xfrm>
        <a:graphic>
          <a:graphicData uri="http://schemas.openxmlformats.org/drawingml/2006/table">
            <a:tbl>
              <a:tblPr firstRow="1" bandRow="1">
                <a:noFill/>
                <a:tableStyleId>{DF164D3C-0FE0-4515-9C82-CCEB02A1FCAC}</a:tableStyleId>
              </a:tblPr>
              <a:tblGrid>
                <a:gridCol w="350850">
                  <a:extLst>
                    <a:ext uri="{9D8B030D-6E8A-4147-A177-3AD203B41FA5}">
                      <a16:colId xmlns:a16="http://schemas.microsoft.com/office/drawing/2014/main" val="20000"/>
                    </a:ext>
                  </a:extLst>
                </a:gridCol>
                <a:gridCol w="350850">
                  <a:extLst>
                    <a:ext uri="{9D8B030D-6E8A-4147-A177-3AD203B41FA5}">
                      <a16:colId xmlns:a16="http://schemas.microsoft.com/office/drawing/2014/main" val="20001"/>
                    </a:ext>
                  </a:extLst>
                </a:gridCol>
                <a:gridCol w="350850">
                  <a:extLst>
                    <a:ext uri="{9D8B030D-6E8A-4147-A177-3AD203B41FA5}">
                      <a16:colId xmlns:a16="http://schemas.microsoft.com/office/drawing/2014/main" val="20002"/>
                    </a:ext>
                  </a:extLst>
                </a:gridCol>
                <a:gridCol w="350850">
                  <a:extLst>
                    <a:ext uri="{9D8B030D-6E8A-4147-A177-3AD203B41FA5}">
                      <a16:colId xmlns:a16="http://schemas.microsoft.com/office/drawing/2014/main" val="20003"/>
                    </a:ext>
                  </a:extLst>
                </a:gridCol>
                <a:gridCol w="350850">
                  <a:extLst>
                    <a:ext uri="{9D8B030D-6E8A-4147-A177-3AD203B41FA5}">
                      <a16:colId xmlns:a16="http://schemas.microsoft.com/office/drawing/2014/main" val="20004"/>
                    </a:ext>
                  </a:extLst>
                </a:gridCol>
                <a:gridCol w="350850">
                  <a:extLst>
                    <a:ext uri="{9D8B030D-6E8A-4147-A177-3AD203B41FA5}">
                      <a16:colId xmlns:a16="http://schemas.microsoft.com/office/drawing/2014/main" val="20005"/>
                    </a:ext>
                  </a:extLst>
                </a:gridCol>
                <a:gridCol w="350850">
                  <a:extLst>
                    <a:ext uri="{9D8B030D-6E8A-4147-A177-3AD203B41FA5}">
                      <a16:colId xmlns:a16="http://schemas.microsoft.com/office/drawing/2014/main" val="20006"/>
                    </a:ext>
                  </a:extLst>
                </a:gridCol>
                <a:gridCol w="350850">
                  <a:extLst>
                    <a:ext uri="{9D8B030D-6E8A-4147-A177-3AD203B41FA5}">
                      <a16:colId xmlns:a16="http://schemas.microsoft.com/office/drawing/2014/main" val="20007"/>
                    </a:ext>
                  </a:extLst>
                </a:gridCol>
                <a:gridCol w="350850">
                  <a:extLst>
                    <a:ext uri="{9D8B030D-6E8A-4147-A177-3AD203B41FA5}">
                      <a16:colId xmlns:a16="http://schemas.microsoft.com/office/drawing/2014/main" val="20008"/>
                    </a:ext>
                  </a:extLst>
                </a:gridCol>
                <a:gridCol w="350850">
                  <a:extLst>
                    <a:ext uri="{9D8B030D-6E8A-4147-A177-3AD203B41FA5}">
                      <a16:colId xmlns:a16="http://schemas.microsoft.com/office/drawing/2014/main" val="20009"/>
                    </a:ext>
                  </a:extLst>
                </a:gridCol>
                <a:gridCol w="350850">
                  <a:extLst>
                    <a:ext uri="{9D8B030D-6E8A-4147-A177-3AD203B41FA5}">
                      <a16:colId xmlns:a16="http://schemas.microsoft.com/office/drawing/2014/main" val="20010"/>
                    </a:ext>
                  </a:extLst>
                </a:gridCol>
                <a:gridCol w="350850">
                  <a:extLst>
                    <a:ext uri="{9D8B030D-6E8A-4147-A177-3AD203B41FA5}">
                      <a16:colId xmlns:a16="http://schemas.microsoft.com/office/drawing/2014/main" val="20011"/>
                    </a:ext>
                  </a:extLst>
                </a:gridCol>
                <a:gridCol w="350850">
                  <a:extLst>
                    <a:ext uri="{9D8B030D-6E8A-4147-A177-3AD203B41FA5}">
                      <a16:colId xmlns:a16="http://schemas.microsoft.com/office/drawing/2014/main" val="20012"/>
                    </a:ext>
                  </a:extLst>
                </a:gridCol>
                <a:gridCol w="350850">
                  <a:extLst>
                    <a:ext uri="{9D8B030D-6E8A-4147-A177-3AD203B41FA5}">
                      <a16:colId xmlns:a16="http://schemas.microsoft.com/office/drawing/2014/main" val="20013"/>
                    </a:ext>
                  </a:extLst>
                </a:gridCol>
                <a:gridCol w="350850">
                  <a:extLst>
                    <a:ext uri="{9D8B030D-6E8A-4147-A177-3AD203B41FA5}">
                      <a16:colId xmlns:a16="http://schemas.microsoft.com/office/drawing/2014/main" val="20014"/>
                    </a:ext>
                  </a:extLst>
                </a:gridCol>
              </a:tblGrid>
              <a:tr h="370850">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1</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2</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3</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4</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5</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6</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7</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8</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9</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10</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11</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12</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13</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14</a:t>
                      </a:r>
                      <a:endParaRPr/>
                    </a:p>
                  </a:txBody>
                  <a:tcPr marL="91450" marR="91450" marT="45725" marB="45725"/>
                </a:tc>
                <a:tc>
                  <a:txBody>
                    <a:bodyPr/>
                    <a:lstStyle/>
                    <a:p>
                      <a:pPr marL="0" marR="0" lvl="0" indent="0" algn="ctr" rtl="0">
                        <a:spcBef>
                          <a:spcPts val="0"/>
                        </a:spcBef>
                        <a:spcAft>
                          <a:spcPts val="0"/>
                        </a:spcAft>
                        <a:buNone/>
                      </a:pPr>
                      <a:r>
                        <a:rPr lang="it-IT" sz="1400">
                          <a:latin typeface="Arial Narrow"/>
                          <a:ea typeface="Arial Narrow"/>
                          <a:cs typeface="Arial Narrow"/>
                          <a:sym typeface="Arial Narrow"/>
                        </a:rPr>
                        <a:t>15</a:t>
                      </a:r>
                      <a:endParaRPr/>
                    </a:p>
                  </a:txBody>
                  <a:tcPr marL="91450" marR="91450" marT="45725" marB="45725"/>
                </a:tc>
                <a:extLst>
                  <a:ext uri="{0D108BD9-81ED-4DB2-BD59-A6C34878D82A}">
                    <a16:rowId xmlns:a16="http://schemas.microsoft.com/office/drawing/2014/main" val="10000"/>
                  </a:ext>
                </a:extLst>
              </a:tr>
            </a:tbl>
          </a:graphicData>
        </a:graphic>
      </p:graphicFrame>
      <p:sp>
        <p:nvSpPr>
          <p:cNvPr id="311" name="Google Shape;311;p35"/>
          <p:cNvSpPr/>
          <p:nvPr/>
        </p:nvSpPr>
        <p:spPr>
          <a:xfrm>
            <a:off x="6551722" y="1765209"/>
            <a:ext cx="284084" cy="294411"/>
          </a:xfrm>
          <a:prstGeom prst="star8">
            <a:avLst>
              <a:gd name="adj" fmla="val 22423"/>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35"/>
          <p:cNvSpPr/>
          <p:nvPr/>
        </p:nvSpPr>
        <p:spPr>
          <a:xfrm>
            <a:off x="7281170" y="2141123"/>
            <a:ext cx="284084" cy="294411"/>
          </a:xfrm>
          <a:prstGeom prst="star8">
            <a:avLst>
              <a:gd name="adj" fmla="val 22423"/>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35"/>
          <p:cNvSpPr/>
          <p:nvPr/>
        </p:nvSpPr>
        <p:spPr>
          <a:xfrm>
            <a:off x="8321337" y="2154135"/>
            <a:ext cx="284084" cy="294411"/>
          </a:xfrm>
          <a:prstGeom prst="star8">
            <a:avLst>
              <a:gd name="adj" fmla="val 22423"/>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35"/>
          <p:cNvSpPr/>
          <p:nvPr/>
        </p:nvSpPr>
        <p:spPr>
          <a:xfrm>
            <a:off x="9361504" y="2143566"/>
            <a:ext cx="284084" cy="294411"/>
          </a:xfrm>
          <a:prstGeom prst="star8">
            <a:avLst>
              <a:gd name="adj" fmla="val 22423"/>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5" name="Google Shape;315;p35"/>
          <p:cNvSpPr/>
          <p:nvPr/>
        </p:nvSpPr>
        <p:spPr>
          <a:xfrm>
            <a:off x="10433483" y="2141122"/>
            <a:ext cx="284084" cy="294411"/>
          </a:xfrm>
          <a:prstGeom prst="star8">
            <a:avLst>
              <a:gd name="adj" fmla="val 22423"/>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 name="Google Shape;316;p35"/>
          <p:cNvSpPr/>
          <p:nvPr/>
        </p:nvSpPr>
        <p:spPr>
          <a:xfrm>
            <a:off x="11126681" y="2515465"/>
            <a:ext cx="284084" cy="294411"/>
          </a:xfrm>
          <a:prstGeom prst="star8">
            <a:avLst>
              <a:gd name="adj" fmla="val 22423"/>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p35"/>
          <p:cNvSpPr/>
          <p:nvPr/>
        </p:nvSpPr>
        <p:spPr>
          <a:xfrm>
            <a:off x="11505462" y="2889309"/>
            <a:ext cx="284084" cy="294411"/>
          </a:xfrm>
          <a:prstGeom prst="star8">
            <a:avLst>
              <a:gd name="adj" fmla="val 22423"/>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35"/>
          <p:cNvSpPr/>
          <p:nvPr/>
        </p:nvSpPr>
        <p:spPr>
          <a:xfrm>
            <a:off x="7281170" y="3267754"/>
            <a:ext cx="284084" cy="294411"/>
          </a:xfrm>
          <a:prstGeom prst="star8">
            <a:avLst>
              <a:gd name="adj" fmla="val 22423"/>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35"/>
          <p:cNvSpPr/>
          <p:nvPr/>
        </p:nvSpPr>
        <p:spPr>
          <a:xfrm>
            <a:off x="8322816" y="3642096"/>
            <a:ext cx="284084" cy="294411"/>
          </a:xfrm>
          <a:prstGeom prst="star8">
            <a:avLst>
              <a:gd name="adj" fmla="val 22423"/>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35"/>
          <p:cNvSpPr/>
          <p:nvPr/>
        </p:nvSpPr>
        <p:spPr>
          <a:xfrm>
            <a:off x="11126681" y="3988233"/>
            <a:ext cx="284084" cy="294411"/>
          </a:xfrm>
          <a:prstGeom prst="star8">
            <a:avLst>
              <a:gd name="adj" fmla="val 22423"/>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35"/>
          <p:cNvSpPr/>
          <p:nvPr/>
        </p:nvSpPr>
        <p:spPr>
          <a:xfrm>
            <a:off x="11505462" y="4345491"/>
            <a:ext cx="284084" cy="294411"/>
          </a:xfrm>
          <a:prstGeom prst="star8">
            <a:avLst>
              <a:gd name="adj" fmla="val 22423"/>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35"/>
          <p:cNvSpPr txBox="1"/>
          <p:nvPr/>
        </p:nvSpPr>
        <p:spPr>
          <a:xfrm>
            <a:off x="8605421" y="1059465"/>
            <a:ext cx="8990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i="1">
                <a:solidFill>
                  <a:srgbClr val="2E75B5"/>
                </a:solidFill>
                <a:latin typeface="Calibri"/>
                <a:ea typeface="Calibri"/>
                <a:cs typeface="Calibri"/>
                <a:sym typeface="Calibri"/>
              </a:rPr>
              <a:t>months</a:t>
            </a:r>
            <a:endParaRPr sz="1800" i="1">
              <a:solidFill>
                <a:srgbClr val="2E75B5"/>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6"/>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PMP: communication plan</a:t>
            </a:r>
            <a:endParaRPr/>
          </a:p>
        </p:txBody>
      </p:sp>
      <p:sp>
        <p:nvSpPr>
          <p:cNvPr id="328" name="Google Shape;328;p36"/>
          <p:cNvSpPr txBox="1"/>
          <p:nvPr/>
        </p:nvSpPr>
        <p:spPr>
          <a:xfrm>
            <a:off x="1012056" y="1269506"/>
            <a:ext cx="9994852" cy="286232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All meetings will be held online</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Official language for all documents: 			UK English</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Official language for coordination with ff4EuroHPC: 	UK English</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Preferred language for informal communication: 	Italian</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Preferred form for Informal communication: 		written communication via specific MS Teams</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7"/>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PMP: risk analysis</a:t>
            </a:r>
            <a:endParaRPr/>
          </a:p>
        </p:txBody>
      </p:sp>
      <p:pic>
        <p:nvPicPr>
          <p:cNvPr id="334" name="Google Shape;334;p37"/>
          <p:cNvPicPr preferRelativeResize="0"/>
          <p:nvPr/>
        </p:nvPicPr>
        <p:blipFill rotWithShape="1">
          <a:blip r:embed="rId3">
            <a:alphaModFix/>
          </a:blip>
          <a:srcRect l="28835" t="18544" r="30753" b="9482"/>
          <a:stretch/>
        </p:blipFill>
        <p:spPr>
          <a:xfrm>
            <a:off x="2379216" y="1107753"/>
            <a:ext cx="7128769" cy="4642493"/>
          </a:xfrm>
          <a:prstGeom prst="rect">
            <a:avLst/>
          </a:prstGeom>
          <a:noFill/>
          <a:ln>
            <a:noFill/>
          </a:ln>
        </p:spPr>
      </p:pic>
      <p:sp>
        <p:nvSpPr>
          <p:cNvPr id="335" name="Google Shape;335;p37"/>
          <p:cNvSpPr/>
          <p:nvPr/>
        </p:nvSpPr>
        <p:spPr>
          <a:xfrm>
            <a:off x="2459115" y="4030462"/>
            <a:ext cx="4145871" cy="25745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8"/>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HPC4RM: work logic</a:t>
            </a:r>
            <a:endParaRPr/>
          </a:p>
        </p:txBody>
      </p:sp>
      <p:sp>
        <p:nvSpPr>
          <p:cNvPr id="341" name="Google Shape;341;p38"/>
          <p:cNvSpPr txBox="1"/>
          <p:nvPr/>
        </p:nvSpPr>
        <p:spPr>
          <a:xfrm>
            <a:off x="480124" y="4129836"/>
            <a:ext cx="11228601"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600" b="0" i="0" u="none" strike="noStrike">
                <a:solidFill>
                  <a:srgbClr val="000000"/>
                </a:solidFill>
                <a:latin typeface="Arial"/>
                <a:ea typeface="Arial"/>
                <a:cs typeface="Arial"/>
                <a:sym typeface="Arial"/>
              </a:rPr>
              <a:t>At first, experiment partners will define the best suited HPC resource exploitation (Task </a:t>
            </a:r>
            <a:r>
              <a:rPr lang="it-IT" sz="1600" b="1" i="0" u="none" strike="noStrike">
                <a:solidFill>
                  <a:srgbClr val="000000"/>
                </a:solidFill>
                <a:latin typeface="Arial"/>
                <a:ea typeface="Arial"/>
                <a:cs typeface="Arial"/>
                <a:sym typeface="Arial"/>
              </a:rPr>
              <a:t>2</a:t>
            </a:r>
            <a:r>
              <a:rPr lang="it-IT" sz="1600" b="0" i="0" u="none" strike="noStrike">
                <a:solidFill>
                  <a:srgbClr val="000000"/>
                </a:solidFill>
                <a:latin typeface="Arial"/>
                <a:ea typeface="Arial"/>
                <a:cs typeface="Arial"/>
                <a:sym typeface="Arial"/>
              </a:rPr>
              <a:t>) and overall design of the processing chain and data management (Task </a:t>
            </a:r>
            <a:r>
              <a:rPr lang="it-IT" sz="1600" b="1" i="0" u="none" strike="noStrike">
                <a:solidFill>
                  <a:srgbClr val="000000"/>
                </a:solidFill>
                <a:latin typeface="Arial"/>
                <a:ea typeface="Arial"/>
                <a:cs typeface="Arial"/>
                <a:sym typeface="Arial"/>
              </a:rPr>
              <a:t>3</a:t>
            </a:r>
            <a:r>
              <a:rPr lang="it-IT" sz="1600" b="0" i="0" u="none" strike="noStrike">
                <a:solidFill>
                  <a:srgbClr val="000000"/>
                </a:solidFill>
                <a:latin typeface="Arial"/>
                <a:ea typeface="Arial"/>
                <a:cs typeface="Arial"/>
                <a:sym typeface="Arial"/>
              </a:rPr>
              <a:t>). Then the proposed solution will be set up and tailored to monitor the targeted reservoirs as identified by the end-user </a:t>
            </a:r>
            <a:r>
              <a:rPr lang="it-IT" sz="1600" b="1" i="0" u="none" strike="noStrike">
                <a:solidFill>
                  <a:srgbClr val="000000"/>
                </a:solidFill>
                <a:latin typeface="Arial"/>
                <a:ea typeface="Arial"/>
                <a:cs typeface="Arial"/>
                <a:sym typeface="Arial"/>
              </a:rPr>
              <a:t>SORICAL </a:t>
            </a:r>
            <a:r>
              <a:rPr lang="it-IT" sz="1600" b="0" i="0" u="none" strike="noStrike">
                <a:solidFill>
                  <a:srgbClr val="000000"/>
                </a:solidFill>
                <a:latin typeface="Arial"/>
                <a:ea typeface="Arial"/>
                <a:cs typeface="Arial"/>
                <a:sym typeface="Arial"/>
              </a:rPr>
              <a:t>(Task </a:t>
            </a:r>
            <a:r>
              <a:rPr lang="it-IT" sz="1600" b="1" i="0" u="none" strike="noStrike">
                <a:solidFill>
                  <a:srgbClr val="000000"/>
                </a:solidFill>
                <a:latin typeface="Arial"/>
                <a:ea typeface="Arial"/>
                <a:cs typeface="Arial"/>
                <a:sym typeface="Arial"/>
              </a:rPr>
              <a:t>4</a:t>
            </a:r>
            <a:r>
              <a:rPr lang="it-IT" sz="1600" b="0" i="0" u="none" strike="noStrike">
                <a:solidFill>
                  <a:srgbClr val="000000"/>
                </a:solidFill>
                <a:latin typeface="Arial"/>
                <a:ea typeface="Arial"/>
                <a:cs typeface="Arial"/>
                <a:sym typeface="Arial"/>
              </a:rPr>
              <a:t>). Finally, the obtained results will be validated against experiment objectives to assess the successful performance of the experiment (Task </a:t>
            </a:r>
            <a:r>
              <a:rPr lang="it-IT" sz="1600" b="1" i="0" u="none" strike="noStrike">
                <a:solidFill>
                  <a:srgbClr val="000000"/>
                </a:solidFill>
                <a:latin typeface="Arial"/>
                <a:ea typeface="Arial"/>
                <a:cs typeface="Arial"/>
                <a:sym typeface="Arial"/>
              </a:rPr>
              <a:t>5</a:t>
            </a:r>
            <a:r>
              <a:rPr lang="it-IT" sz="1600" b="0" i="0" u="none" strike="noStrike">
                <a:solidFill>
                  <a:srgbClr val="000000"/>
                </a:solidFill>
                <a:latin typeface="Arial"/>
                <a:ea typeface="Arial"/>
                <a:cs typeface="Arial"/>
                <a:sym typeface="Arial"/>
              </a:rPr>
              <a:t>). </a:t>
            </a:r>
            <a:endParaRPr/>
          </a:p>
          <a:p>
            <a:pPr marL="0" marR="0" lvl="0" indent="0" algn="just" rtl="0">
              <a:spcBef>
                <a:spcPts val="0"/>
              </a:spcBef>
              <a:spcAft>
                <a:spcPts val="0"/>
              </a:spcAft>
              <a:buNone/>
            </a:pPr>
            <a:r>
              <a:rPr lang="it-IT" sz="1600" b="0" i="0" u="none" strike="noStrike">
                <a:solidFill>
                  <a:srgbClr val="000000"/>
                </a:solidFill>
                <a:latin typeface="Arial"/>
                <a:ea typeface="Arial"/>
                <a:cs typeface="Arial"/>
                <a:sym typeface="Arial"/>
              </a:rPr>
              <a:t>Nonetheless, all partners will disseminate all along the project execution the experiment objectives, results and advantages of HPC exploitation (Task </a:t>
            </a:r>
            <a:r>
              <a:rPr lang="it-IT" sz="1600" b="1" i="0" u="none" strike="noStrike">
                <a:solidFill>
                  <a:srgbClr val="000000"/>
                </a:solidFill>
                <a:latin typeface="Arial"/>
                <a:ea typeface="Arial"/>
                <a:cs typeface="Arial"/>
                <a:sym typeface="Arial"/>
              </a:rPr>
              <a:t>1</a:t>
            </a:r>
            <a:r>
              <a:rPr lang="it-IT" sz="1600" b="0" i="0" u="none" strike="noStrike">
                <a:solidFill>
                  <a:srgbClr val="000000"/>
                </a:solidFill>
                <a:latin typeface="Arial"/>
                <a:ea typeface="Arial"/>
                <a:cs typeface="Arial"/>
                <a:sym typeface="Arial"/>
              </a:rPr>
              <a:t>). 	</a:t>
            </a:r>
            <a:endParaRPr/>
          </a:p>
          <a:p>
            <a:pPr marL="0" marR="0" lvl="0" indent="0" algn="just" rtl="0">
              <a:spcBef>
                <a:spcPts val="0"/>
              </a:spcBef>
              <a:spcAft>
                <a:spcPts val="0"/>
              </a:spcAft>
              <a:buNone/>
            </a:pPr>
            <a:endParaRPr sz="1600">
              <a:solidFill>
                <a:schemeClr val="dk1"/>
              </a:solidFill>
              <a:latin typeface="Calibri"/>
              <a:ea typeface="Calibri"/>
              <a:cs typeface="Calibri"/>
              <a:sym typeface="Calibri"/>
            </a:endParaRPr>
          </a:p>
        </p:txBody>
      </p:sp>
      <p:pic>
        <p:nvPicPr>
          <p:cNvPr id="342" name="Google Shape;342;p38"/>
          <p:cNvPicPr preferRelativeResize="0"/>
          <p:nvPr/>
        </p:nvPicPr>
        <p:blipFill rotWithShape="1">
          <a:blip r:embed="rId3">
            <a:alphaModFix/>
          </a:blip>
          <a:srcRect l="31457" t="32523" r="33519" b="29849"/>
          <a:stretch/>
        </p:blipFill>
        <p:spPr>
          <a:xfrm>
            <a:off x="2844355" y="1125721"/>
            <a:ext cx="6290767" cy="285111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9"/>
          <p:cNvSpPr txBox="1">
            <a:spLocks noGrp="1"/>
          </p:cNvSpPr>
          <p:nvPr>
            <p:ph type="body" idx="1"/>
          </p:nvPr>
        </p:nvSpPr>
        <p:spPr>
          <a:xfrm>
            <a:off x="392264" y="1882525"/>
            <a:ext cx="11419200" cy="231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5800"/>
              <a:buNone/>
            </a:pPr>
            <a:r>
              <a:rPr lang="it-IT"/>
              <a:t>HPC4RM Kick Off</a:t>
            </a:r>
            <a:endParaRPr/>
          </a:p>
          <a:p>
            <a:pPr marL="0" lvl="0" indent="0" algn="l" rtl="0">
              <a:lnSpc>
                <a:spcPct val="90000"/>
              </a:lnSpc>
              <a:spcBef>
                <a:spcPts val="1000"/>
              </a:spcBef>
              <a:spcAft>
                <a:spcPts val="0"/>
              </a:spcAft>
              <a:buClr>
                <a:schemeClr val="lt1"/>
              </a:buClr>
              <a:buSzPts val="5800"/>
              <a:buNone/>
            </a:pPr>
            <a:r>
              <a:rPr lang="it-IT"/>
              <a:t>Final remarks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4"/>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Introduction</a:t>
            </a:r>
            <a:endParaRPr/>
          </a:p>
        </p:txBody>
      </p:sp>
      <p:sp>
        <p:nvSpPr>
          <p:cNvPr id="84" name="Google Shape;84;p14"/>
          <p:cNvSpPr txBox="1"/>
          <p:nvPr/>
        </p:nvSpPr>
        <p:spPr>
          <a:xfrm>
            <a:off x="705350" y="1443450"/>
            <a:ext cx="10605600" cy="4248300"/>
          </a:xfrm>
          <a:prstGeom prst="rect">
            <a:avLst/>
          </a:prstGeom>
          <a:noFill/>
          <a:ln>
            <a:noFill/>
          </a:ln>
        </p:spPr>
        <p:txBody>
          <a:bodyPr spcFirstLastPara="1" wrap="square" lIns="91425" tIns="45700" rIns="91425" bIns="45700" anchor="t" anchorCtr="0">
            <a:spAutoFit/>
          </a:bodyPr>
          <a:lstStyle/>
          <a:p>
            <a:pPr marL="457200" lvl="0" indent="-342900" algn="just" rtl="0">
              <a:spcBef>
                <a:spcPts val="0"/>
              </a:spcBef>
              <a:spcAft>
                <a:spcPts val="0"/>
              </a:spcAft>
              <a:buClr>
                <a:schemeClr val="dk1"/>
              </a:buClr>
              <a:buSzPts val="1800"/>
              <a:buChar char="●"/>
            </a:pPr>
            <a:r>
              <a:rPr lang="it-IT" sz="1800" b="1">
                <a:solidFill>
                  <a:schemeClr val="accent1"/>
                </a:solidFill>
              </a:rPr>
              <a:t>Water reservoirs</a:t>
            </a:r>
            <a:r>
              <a:rPr lang="it-IT" sz="1800">
                <a:solidFill>
                  <a:schemeClr val="dk1"/>
                </a:solidFill>
              </a:rPr>
              <a:t> are essential for </a:t>
            </a:r>
            <a:r>
              <a:rPr lang="it-IT" sz="1800" b="1">
                <a:solidFill>
                  <a:schemeClr val="accent1"/>
                </a:solidFill>
              </a:rPr>
              <a:t>freshwater supply</a:t>
            </a:r>
            <a:r>
              <a:rPr lang="it-IT" sz="1800">
                <a:solidFill>
                  <a:schemeClr val="dk1"/>
                </a:solidFill>
              </a:rPr>
              <a:t> and </a:t>
            </a:r>
            <a:r>
              <a:rPr lang="it-IT" sz="1800" b="1">
                <a:solidFill>
                  <a:schemeClr val="accent1"/>
                </a:solidFill>
              </a:rPr>
              <a:t>hydroelectric power production</a:t>
            </a:r>
            <a:endParaRPr sz="1800" b="1">
              <a:solidFill>
                <a:schemeClr val="accent1"/>
              </a:solidFill>
            </a:endParaRPr>
          </a:p>
          <a:p>
            <a:pPr marL="45720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b="1">
                <a:solidFill>
                  <a:schemeClr val="accent1"/>
                </a:solidFill>
              </a:rPr>
              <a:t>Sustainable management</a:t>
            </a:r>
            <a:r>
              <a:rPr lang="it-IT" sz="1800" b="1">
                <a:solidFill>
                  <a:schemeClr val="dk1"/>
                </a:solidFill>
              </a:rPr>
              <a:t> </a:t>
            </a:r>
            <a:r>
              <a:rPr lang="it-IT" sz="1800">
                <a:solidFill>
                  <a:schemeClr val="dk1"/>
                </a:solidFill>
              </a:rPr>
              <a:t>of water reservoirs is crucial to monitor hydrological stresses and </a:t>
            </a:r>
            <a:r>
              <a:rPr lang="it-IT" sz="1800" b="1">
                <a:solidFill>
                  <a:schemeClr val="accent1"/>
                </a:solidFill>
              </a:rPr>
              <a:t>predict water availability</a:t>
            </a:r>
            <a:endParaRPr sz="1800" b="1">
              <a:solidFill>
                <a:schemeClr val="dk1"/>
              </a:solidFill>
            </a:endParaRPr>
          </a:p>
          <a:p>
            <a:pPr marL="457200" lvl="0" indent="0" algn="just" rtl="0">
              <a:spcBef>
                <a:spcPts val="0"/>
              </a:spcBef>
              <a:spcAft>
                <a:spcPts val="0"/>
              </a:spcAft>
              <a:buNone/>
            </a:pPr>
            <a:endParaRPr sz="1800">
              <a:solidFill>
                <a:schemeClr val="dk1"/>
              </a:solidFill>
            </a:endParaRPr>
          </a:p>
          <a:p>
            <a:pPr marL="457200" marR="0" lvl="0" indent="-342900" algn="just" rtl="0">
              <a:lnSpc>
                <a:spcPct val="100000"/>
              </a:lnSpc>
              <a:spcBef>
                <a:spcPts val="0"/>
              </a:spcBef>
              <a:spcAft>
                <a:spcPts val="0"/>
              </a:spcAft>
              <a:buClr>
                <a:schemeClr val="dk1"/>
              </a:buClr>
              <a:buSzPts val="1800"/>
              <a:buChar char="●"/>
            </a:pPr>
            <a:r>
              <a:rPr lang="it-IT" sz="1800">
                <a:solidFill>
                  <a:schemeClr val="dk1"/>
                </a:solidFill>
              </a:rPr>
              <a:t>Water levels are usually monitored </a:t>
            </a:r>
            <a:r>
              <a:rPr lang="it-IT" sz="1800" b="1">
                <a:solidFill>
                  <a:schemeClr val="accent1"/>
                </a:solidFill>
              </a:rPr>
              <a:t>locally</a:t>
            </a:r>
            <a:r>
              <a:rPr lang="it-IT" sz="1800" b="1">
                <a:solidFill>
                  <a:schemeClr val="dk1"/>
                </a:solidFill>
              </a:rPr>
              <a:t> </a:t>
            </a:r>
            <a:r>
              <a:rPr lang="it-IT" sz="1800">
                <a:solidFill>
                  <a:schemeClr val="dk1"/>
                </a:solidFill>
              </a:rPr>
              <a:t>through traditional ground methods (e.g. </a:t>
            </a:r>
            <a:r>
              <a:rPr lang="it-IT" sz="1800" b="1">
                <a:solidFill>
                  <a:schemeClr val="accent1"/>
                </a:solidFill>
              </a:rPr>
              <a:t>gauge</a:t>
            </a:r>
            <a:r>
              <a:rPr lang="it-IT" sz="1800" b="1">
                <a:solidFill>
                  <a:schemeClr val="dk1"/>
                </a:solidFill>
              </a:rPr>
              <a:t> </a:t>
            </a:r>
            <a:r>
              <a:rPr lang="it-IT" sz="1800" b="1">
                <a:solidFill>
                  <a:schemeClr val="accent1"/>
                </a:solidFill>
              </a:rPr>
              <a:t>stations</a:t>
            </a:r>
            <a:r>
              <a:rPr lang="it-IT" sz="1800">
                <a:solidFill>
                  <a:schemeClr val="dk1"/>
                </a:solidFill>
              </a:rPr>
              <a:t>) by a variety of administrations or companies </a:t>
            </a:r>
            <a:endParaRPr sz="1800">
              <a:solidFill>
                <a:schemeClr val="dk1"/>
              </a:solidFill>
            </a:endParaRPr>
          </a:p>
          <a:p>
            <a:pPr marL="45720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a:solidFill>
                  <a:schemeClr val="dk1"/>
                </a:solidFill>
              </a:rPr>
              <a:t>The water level measurements collected by gauge stations are generally used together with morphological information (contour lines) to compute the  water volume variation of the reservoir under investigation </a:t>
            </a:r>
            <a:endParaRPr sz="1800">
              <a:solidFill>
                <a:schemeClr val="dk1"/>
              </a:solidFill>
            </a:endParaRPr>
          </a:p>
          <a:p>
            <a:pPr marL="457200" lvl="0" indent="0" algn="just" rtl="0">
              <a:spcBef>
                <a:spcPts val="0"/>
              </a:spcBef>
              <a:spcAft>
                <a:spcPts val="0"/>
              </a:spcAft>
              <a:buNone/>
            </a:pPr>
            <a:endParaRPr sz="1800">
              <a:solidFill>
                <a:schemeClr val="dk1"/>
              </a:solidFill>
            </a:endParaRPr>
          </a:p>
          <a:p>
            <a:pPr marL="457200" marR="0" lvl="0" indent="-342900" algn="just" rtl="0">
              <a:lnSpc>
                <a:spcPct val="100000"/>
              </a:lnSpc>
              <a:spcBef>
                <a:spcPts val="0"/>
              </a:spcBef>
              <a:spcAft>
                <a:spcPts val="0"/>
              </a:spcAft>
              <a:buClr>
                <a:schemeClr val="dk1"/>
              </a:buClr>
              <a:buSzPts val="1800"/>
              <a:buChar char="●"/>
            </a:pPr>
            <a:r>
              <a:rPr lang="it-IT" sz="1800">
                <a:solidFill>
                  <a:schemeClr val="dk1"/>
                </a:solidFill>
              </a:rPr>
              <a:t>Data from gauge stations are </a:t>
            </a:r>
            <a:r>
              <a:rPr lang="it-IT" sz="1800" b="1">
                <a:solidFill>
                  <a:schemeClr val="accent1"/>
                </a:solidFill>
              </a:rPr>
              <a:t>not</a:t>
            </a:r>
            <a:r>
              <a:rPr lang="it-IT" sz="1800" b="1">
                <a:solidFill>
                  <a:schemeClr val="dk1"/>
                </a:solidFill>
              </a:rPr>
              <a:t> </a:t>
            </a:r>
            <a:r>
              <a:rPr lang="it-IT" sz="1800">
                <a:solidFill>
                  <a:schemeClr val="dk1"/>
                </a:solidFill>
              </a:rPr>
              <a:t>always </a:t>
            </a:r>
            <a:r>
              <a:rPr lang="it-IT" sz="1800" b="1">
                <a:solidFill>
                  <a:schemeClr val="accent1"/>
                </a:solidFill>
              </a:rPr>
              <a:t>easily available</a:t>
            </a:r>
            <a:r>
              <a:rPr lang="it-IT" sz="1800">
                <a:solidFill>
                  <a:schemeClr val="dk1"/>
                </a:solidFill>
              </a:rPr>
              <a:t> and require direct access to the reservoir</a:t>
            </a:r>
            <a:endParaRPr sz="1800">
              <a:solidFill>
                <a:schemeClr val="dk1"/>
              </a:solidFill>
            </a:endParaRPr>
          </a:p>
          <a:p>
            <a:pPr marL="0" lvl="0" indent="0" algn="just" rtl="0">
              <a:spcBef>
                <a:spcPts val="0"/>
              </a:spcBef>
              <a:spcAft>
                <a:spcPts val="0"/>
              </a:spcAft>
              <a:buClr>
                <a:schemeClr val="dk1"/>
              </a:buClr>
              <a:buSzPts val="1100"/>
              <a:buFont typeface="Arial"/>
              <a:buNone/>
            </a:pPr>
            <a:endParaRPr sz="1800">
              <a:solidFill>
                <a:srgbClr val="7F7F7F"/>
              </a:solidFill>
            </a:endParaRPr>
          </a:p>
        </p:txBody>
      </p:sp>
      <p:sp>
        <p:nvSpPr>
          <p:cNvPr id="85" name="Google Shape;85;p14"/>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5"/>
          <p:cNvSpPr txBox="1">
            <a:spLocks noGrp="1"/>
          </p:cNvSpPr>
          <p:nvPr>
            <p:ph type="body" idx="1"/>
          </p:nvPr>
        </p:nvSpPr>
        <p:spPr>
          <a:xfrm>
            <a:off x="392265" y="376373"/>
            <a:ext cx="11404200" cy="45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Introduction </a:t>
            </a:r>
            <a:endParaRPr/>
          </a:p>
        </p:txBody>
      </p:sp>
      <p:sp>
        <p:nvSpPr>
          <p:cNvPr id="91" name="Google Shape;91;p15"/>
          <p:cNvSpPr txBox="1"/>
          <p:nvPr/>
        </p:nvSpPr>
        <p:spPr>
          <a:xfrm>
            <a:off x="603300" y="1662050"/>
            <a:ext cx="5084400" cy="3140100"/>
          </a:xfrm>
          <a:prstGeom prst="rect">
            <a:avLst/>
          </a:prstGeom>
          <a:noFill/>
          <a:ln>
            <a:noFill/>
          </a:ln>
        </p:spPr>
        <p:txBody>
          <a:bodyPr spcFirstLastPara="1" wrap="square" lIns="91425" tIns="45700" rIns="91425" bIns="45700" anchor="t" anchorCtr="0">
            <a:spAutoFit/>
          </a:bodyPr>
          <a:lstStyle/>
          <a:p>
            <a:pPr marL="457200" lvl="0" indent="-342900" algn="just" rtl="0">
              <a:spcBef>
                <a:spcPts val="0"/>
              </a:spcBef>
              <a:spcAft>
                <a:spcPts val="0"/>
              </a:spcAft>
              <a:buClr>
                <a:schemeClr val="dk1"/>
              </a:buClr>
              <a:buSzPts val="1800"/>
              <a:buChar char="●"/>
            </a:pPr>
            <a:r>
              <a:rPr lang="it-IT" sz="1800" b="1">
                <a:solidFill>
                  <a:schemeClr val="accent1"/>
                </a:solidFill>
              </a:rPr>
              <a:t>Remote Sensing</a:t>
            </a:r>
            <a:r>
              <a:rPr lang="it-IT" sz="1800">
                <a:solidFill>
                  <a:schemeClr val="dk1"/>
                </a:solidFill>
              </a:rPr>
              <a:t> technologies can limit the monitoring costs and provide frequently </a:t>
            </a:r>
            <a:r>
              <a:rPr lang="it-IT" sz="1800" b="1">
                <a:solidFill>
                  <a:schemeClr val="accent1"/>
                </a:solidFill>
              </a:rPr>
              <a:t>updated spatially continuous</a:t>
            </a:r>
            <a:r>
              <a:rPr lang="it-IT" sz="1800">
                <a:solidFill>
                  <a:schemeClr val="dk1"/>
                </a:solidFill>
              </a:rPr>
              <a:t> data that facilitate mapping and analysis of water bodies</a:t>
            </a:r>
            <a:endParaRPr sz="1800">
              <a:solidFill>
                <a:schemeClr val="dk1"/>
              </a:solidFill>
            </a:endParaRPr>
          </a:p>
          <a:p>
            <a:pPr marL="45720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a:solidFill>
                  <a:schemeClr val="dk1"/>
                </a:solidFill>
              </a:rPr>
              <a:t>Remote Sensing can represent a </a:t>
            </a:r>
            <a:r>
              <a:rPr lang="it-IT" sz="1800" b="1">
                <a:solidFill>
                  <a:schemeClr val="accent1"/>
                </a:solidFill>
              </a:rPr>
              <a:t>viable</a:t>
            </a:r>
            <a:r>
              <a:rPr lang="it-IT" sz="1800" b="1">
                <a:solidFill>
                  <a:schemeClr val="dk1"/>
                </a:solidFill>
              </a:rPr>
              <a:t> </a:t>
            </a:r>
            <a:r>
              <a:rPr lang="it-IT" sz="1800">
                <a:solidFill>
                  <a:schemeClr val="dk1"/>
                </a:solidFill>
              </a:rPr>
              <a:t>and</a:t>
            </a:r>
            <a:r>
              <a:rPr lang="it-IT" sz="1800" b="1">
                <a:solidFill>
                  <a:schemeClr val="accent1"/>
                </a:solidFill>
              </a:rPr>
              <a:t> low-cost</a:t>
            </a:r>
            <a:r>
              <a:rPr lang="it-IT" sz="1800">
                <a:solidFill>
                  <a:schemeClr val="dk1"/>
                </a:solidFill>
              </a:rPr>
              <a:t> solution for a </a:t>
            </a:r>
            <a:r>
              <a:rPr lang="it-IT" sz="1800" b="1">
                <a:solidFill>
                  <a:schemeClr val="accent1"/>
                </a:solidFill>
              </a:rPr>
              <a:t>continuous</a:t>
            </a:r>
            <a:r>
              <a:rPr lang="it-IT" sz="1800" b="1">
                <a:solidFill>
                  <a:schemeClr val="dk1"/>
                </a:solidFill>
              </a:rPr>
              <a:t> </a:t>
            </a:r>
            <a:r>
              <a:rPr lang="it-IT" sz="1800">
                <a:solidFill>
                  <a:schemeClr val="dk1"/>
                </a:solidFill>
              </a:rPr>
              <a:t>and </a:t>
            </a:r>
            <a:r>
              <a:rPr lang="it-IT" sz="1800" b="1">
                <a:solidFill>
                  <a:schemeClr val="accent1"/>
                </a:solidFill>
              </a:rPr>
              <a:t>long-term monitoring</a:t>
            </a:r>
            <a:r>
              <a:rPr lang="it-IT" sz="1800">
                <a:solidFill>
                  <a:schemeClr val="dk1"/>
                </a:solidFill>
              </a:rPr>
              <a:t> of fundamental reservoir parameters such as </a:t>
            </a:r>
            <a:r>
              <a:rPr lang="it-IT" sz="1800" b="1">
                <a:solidFill>
                  <a:schemeClr val="accent1"/>
                </a:solidFill>
              </a:rPr>
              <a:t>water volume/area/level</a:t>
            </a:r>
            <a:endParaRPr sz="1800" b="1">
              <a:solidFill>
                <a:schemeClr val="accent1"/>
              </a:solidFill>
            </a:endParaRPr>
          </a:p>
        </p:txBody>
      </p:sp>
      <p:pic>
        <p:nvPicPr>
          <p:cNvPr id="92" name="Google Shape;92;p15"/>
          <p:cNvPicPr preferRelativeResize="0"/>
          <p:nvPr/>
        </p:nvPicPr>
        <p:blipFill>
          <a:blip r:embed="rId3">
            <a:alphaModFix/>
          </a:blip>
          <a:stretch>
            <a:fillRect/>
          </a:stretch>
        </p:blipFill>
        <p:spPr>
          <a:xfrm>
            <a:off x="6525775" y="1552637"/>
            <a:ext cx="4703952" cy="3358926"/>
          </a:xfrm>
          <a:prstGeom prst="rect">
            <a:avLst/>
          </a:prstGeom>
          <a:noFill/>
          <a:ln>
            <a:noFill/>
          </a:ln>
        </p:spPr>
      </p:pic>
      <p:sp>
        <p:nvSpPr>
          <p:cNvPr id="93" name="Google Shape;93;p15"/>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6"/>
          <p:cNvSpPr/>
          <p:nvPr/>
        </p:nvSpPr>
        <p:spPr>
          <a:xfrm>
            <a:off x="2251969" y="1647457"/>
            <a:ext cx="7670400" cy="15891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Calibri"/>
              <a:ea typeface="Calibri"/>
              <a:cs typeface="Calibri"/>
              <a:sym typeface="Calibri"/>
            </a:endParaRPr>
          </a:p>
        </p:txBody>
      </p:sp>
      <p:sp>
        <p:nvSpPr>
          <p:cNvPr id="99" name="Google Shape;99;p16"/>
          <p:cNvSpPr txBox="1">
            <a:spLocks noGrp="1"/>
          </p:cNvSpPr>
          <p:nvPr>
            <p:ph type="body" idx="1"/>
          </p:nvPr>
        </p:nvSpPr>
        <p:spPr>
          <a:xfrm>
            <a:off x="392265" y="376373"/>
            <a:ext cx="11404200" cy="455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E4F87"/>
              </a:buClr>
              <a:buSzPts val="3600"/>
              <a:buNone/>
            </a:pPr>
            <a:r>
              <a:rPr lang="it-IT"/>
              <a:t>HPC4RM project - HPC for Reservoir Management</a:t>
            </a:r>
            <a:endParaRPr/>
          </a:p>
        </p:txBody>
      </p:sp>
      <p:sp>
        <p:nvSpPr>
          <p:cNvPr id="100" name="Google Shape;100;p16"/>
          <p:cNvSpPr txBox="1"/>
          <p:nvPr/>
        </p:nvSpPr>
        <p:spPr>
          <a:xfrm>
            <a:off x="2436167" y="1841702"/>
            <a:ext cx="73020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0" i="0" u="none" strike="noStrike" cap="none">
                <a:solidFill>
                  <a:schemeClr val="dk1"/>
                </a:solidFill>
                <a:latin typeface="Arial"/>
                <a:ea typeface="Arial"/>
                <a:cs typeface="Arial"/>
                <a:sym typeface="Arial"/>
              </a:rPr>
              <a:t>Identifier: 	</a:t>
            </a:r>
            <a:r>
              <a:rPr lang="it-IT" sz="1800" b="1">
                <a:solidFill>
                  <a:schemeClr val="accent1"/>
                </a:solidFill>
              </a:rPr>
              <a:t>FF4EuroHPC Call-2 </a:t>
            </a:r>
            <a:endParaRPr>
              <a:solidFill>
                <a:schemeClr val="dk1"/>
              </a:solidFill>
            </a:endParaRPr>
          </a:p>
          <a:p>
            <a:pPr marL="0" marR="0" lvl="0" indent="0" algn="l" rtl="0">
              <a:spcBef>
                <a:spcPts val="0"/>
              </a:spcBef>
              <a:spcAft>
                <a:spcPts val="0"/>
              </a:spcAft>
              <a:buNone/>
            </a:pPr>
            <a:r>
              <a:rPr lang="it-IT" sz="1800" b="0" i="0" u="none" strike="noStrike">
                <a:solidFill>
                  <a:schemeClr val="dk1"/>
                </a:solidFill>
                <a:latin typeface="Arial"/>
                <a:ea typeface="Arial"/>
                <a:cs typeface="Arial"/>
                <a:sym typeface="Arial"/>
              </a:rPr>
              <a:t>Call title: 	First call for FF4EuroHPC application experiments </a:t>
            </a:r>
            <a:endParaRPr>
              <a:solidFill>
                <a:schemeClr val="dk1"/>
              </a:solidFill>
            </a:endParaRPr>
          </a:p>
          <a:p>
            <a:pPr marL="0" marR="0" lvl="0" indent="0" algn="l" rtl="0">
              <a:spcBef>
                <a:spcPts val="0"/>
              </a:spcBef>
              <a:spcAft>
                <a:spcPts val="0"/>
              </a:spcAft>
              <a:buNone/>
            </a:pPr>
            <a:r>
              <a:rPr lang="it-IT" sz="1800" b="0" i="0" u="none" strike="noStrike">
                <a:solidFill>
                  <a:schemeClr val="dk1"/>
                </a:solidFill>
                <a:latin typeface="Arial"/>
                <a:ea typeface="Arial"/>
                <a:cs typeface="Arial"/>
                <a:sym typeface="Arial"/>
              </a:rPr>
              <a:t>Project full name: FF4EuroHPC: HPC Innovation for European SMEs </a:t>
            </a:r>
            <a:endParaRPr>
              <a:solidFill>
                <a:schemeClr val="dk1"/>
              </a:solidFill>
            </a:endParaRPr>
          </a:p>
          <a:p>
            <a:pPr marL="0" marR="0" lvl="0" indent="0" algn="l" rtl="0">
              <a:spcBef>
                <a:spcPts val="0"/>
              </a:spcBef>
              <a:spcAft>
                <a:spcPts val="0"/>
              </a:spcAft>
              <a:buNone/>
            </a:pPr>
            <a:r>
              <a:rPr lang="it-IT" sz="1800" b="0" i="0" u="none" strike="noStrike">
                <a:solidFill>
                  <a:schemeClr val="dk1"/>
                </a:solidFill>
                <a:latin typeface="Arial"/>
                <a:ea typeface="Arial"/>
                <a:cs typeface="Arial"/>
                <a:sym typeface="Arial"/>
              </a:rPr>
              <a:t>Acronym: 	FF4EuroHPC </a:t>
            </a:r>
            <a:endParaRPr sz="1800">
              <a:solidFill>
                <a:schemeClr val="dk1"/>
              </a:solidFill>
              <a:latin typeface="Calibri"/>
              <a:ea typeface="Calibri"/>
              <a:cs typeface="Calibri"/>
              <a:sym typeface="Calibri"/>
            </a:endParaRPr>
          </a:p>
        </p:txBody>
      </p:sp>
      <p:sp>
        <p:nvSpPr>
          <p:cNvPr id="101" name="Google Shape;101;p16"/>
          <p:cNvSpPr txBox="1"/>
          <p:nvPr/>
        </p:nvSpPr>
        <p:spPr>
          <a:xfrm>
            <a:off x="2573045" y="4080031"/>
            <a:ext cx="5314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0" i="0" u="none" strike="noStrike">
                <a:solidFill>
                  <a:srgbClr val="000000"/>
                </a:solidFill>
                <a:latin typeface="Arial"/>
                <a:ea typeface="Arial"/>
                <a:cs typeface="Arial"/>
                <a:sym typeface="Arial"/>
              </a:rPr>
              <a:t>Identifier: 	1113</a:t>
            </a:r>
            <a:endParaRPr/>
          </a:p>
          <a:p>
            <a:pPr marL="0" marR="0" lvl="0" indent="0" algn="l" rtl="0">
              <a:spcBef>
                <a:spcPts val="0"/>
              </a:spcBef>
              <a:spcAft>
                <a:spcPts val="0"/>
              </a:spcAft>
              <a:buNone/>
            </a:pPr>
            <a:r>
              <a:rPr lang="it-IT" sz="1800">
                <a:solidFill>
                  <a:srgbClr val="000000"/>
                </a:solidFill>
                <a:latin typeface="Arial"/>
                <a:ea typeface="Arial"/>
                <a:cs typeface="Arial"/>
                <a:sym typeface="Arial"/>
              </a:rPr>
              <a:t>Acronym: 	HPC4RM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it-IT" sz="1800" b="0" i="0" u="none" strike="noStrike">
                <a:solidFill>
                  <a:srgbClr val="000000"/>
                </a:solidFill>
                <a:latin typeface="Arial"/>
                <a:ea typeface="Arial"/>
                <a:cs typeface="Arial"/>
                <a:sym typeface="Arial"/>
              </a:rPr>
              <a:t>Project full name: HPC for Reservoir Management</a:t>
            </a:r>
            <a:endParaRPr/>
          </a:p>
        </p:txBody>
      </p:sp>
      <p:sp>
        <p:nvSpPr>
          <p:cNvPr id="102" name="Google Shape;102;p16"/>
          <p:cNvSpPr/>
          <p:nvPr/>
        </p:nvSpPr>
        <p:spPr>
          <a:xfrm>
            <a:off x="2251969" y="3899544"/>
            <a:ext cx="7670400" cy="15891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Calibri"/>
              <a:ea typeface="Calibri"/>
              <a:cs typeface="Calibri"/>
              <a:sym typeface="Calibri"/>
            </a:endParaRPr>
          </a:p>
        </p:txBody>
      </p:sp>
      <p:cxnSp>
        <p:nvCxnSpPr>
          <p:cNvPr id="103" name="Google Shape;103;p16"/>
          <p:cNvCxnSpPr/>
          <p:nvPr/>
        </p:nvCxnSpPr>
        <p:spPr>
          <a:xfrm>
            <a:off x="6087169" y="3286044"/>
            <a:ext cx="0" cy="537300"/>
          </a:xfrm>
          <a:prstGeom prst="straightConnector1">
            <a:avLst/>
          </a:prstGeom>
          <a:noFill/>
          <a:ln w="19050" cap="flat" cmpd="sng">
            <a:solidFill>
              <a:schemeClr val="accent1"/>
            </a:solidFill>
            <a:prstDash val="solid"/>
            <a:miter lim="800000"/>
            <a:headEnd type="none" w="sm" len="sm"/>
            <a:tailEnd type="triangle" w="med" len="med"/>
          </a:ln>
        </p:spPr>
      </p:cxnSp>
      <p:sp>
        <p:nvSpPr>
          <p:cNvPr id="104" name="Google Shape;104;p16"/>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Project Organizations</a:t>
            </a:r>
            <a:endParaRPr/>
          </a:p>
        </p:txBody>
      </p:sp>
      <p:pic>
        <p:nvPicPr>
          <p:cNvPr id="110" name="Google Shape;110;p17"/>
          <p:cNvPicPr preferRelativeResize="0"/>
          <p:nvPr/>
        </p:nvPicPr>
        <p:blipFill rotWithShape="1">
          <a:blip r:embed="rId3">
            <a:alphaModFix/>
          </a:blip>
          <a:srcRect/>
          <a:stretch/>
        </p:blipFill>
        <p:spPr>
          <a:xfrm>
            <a:off x="683580" y="1177579"/>
            <a:ext cx="2574463" cy="915543"/>
          </a:xfrm>
          <a:prstGeom prst="rect">
            <a:avLst/>
          </a:prstGeom>
          <a:noFill/>
          <a:ln>
            <a:noFill/>
          </a:ln>
        </p:spPr>
      </p:pic>
      <p:pic>
        <p:nvPicPr>
          <p:cNvPr id="111" name="Google Shape;111;p17"/>
          <p:cNvPicPr preferRelativeResize="0"/>
          <p:nvPr/>
        </p:nvPicPr>
        <p:blipFill rotWithShape="1">
          <a:blip r:embed="rId4">
            <a:alphaModFix/>
          </a:blip>
          <a:srcRect/>
          <a:stretch/>
        </p:blipFill>
        <p:spPr>
          <a:xfrm>
            <a:off x="735855" y="4810052"/>
            <a:ext cx="2574464" cy="825649"/>
          </a:xfrm>
          <a:prstGeom prst="rect">
            <a:avLst/>
          </a:prstGeom>
          <a:noFill/>
          <a:ln>
            <a:noFill/>
          </a:ln>
        </p:spPr>
      </p:pic>
      <p:pic>
        <p:nvPicPr>
          <p:cNvPr id="112" name="Google Shape;112;p17" descr="Immagine che contiene testo, clipart&#10;&#10;Descrizione generata automaticamente"/>
          <p:cNvPicPr preferRelativeResize="0"/>
          <p:nvPr/>
        </p:nvPicPr>
        <p:blipFill rotWithShape="1">
          <a:blip r:embed="rId5">
            <a:alphaModFix/>
          </a:blip>
          <a:srcRect/>
          <a:stretch/>
        </p:blipFill>
        <p:spPr>
          <a:xfrm>
            <a:off x="788131" y="3816655"/>
            <a:ext cx="2469915" cy="673612"/>
          </a:xfrm>
          <a:prstGeom prst="rect">
            <a:avLst/>
          </a:prstGeom>
          <a:noFill/>
          <a:ln>
            <a:noFill/>
          </a:ln>
        </p:spPr>
      </p:pic>
      <p:pic>
        <p:nvPicPr>
          <p:cNvPr id="113" name="Google Shape;113;p17"/>
          <p:cNvPicPr preferRelativeResize="0"/>
          <p:nvPr/>
        </p:nvPicPr>
        <p:blipFill rotWithShape="1">
          <a:blip r:embed="rId6">
            <a:alphaModFix/>
          </a:blip>
          <a:srcRect/>
          <a:stretch/>
        </p:blipFill>
        <p:spPr>
          <a:xfrm>
            <a:off x="624838" y="2434365"/>
            <a:ext cx="2677700" cy="908984"/>
          </a:xfrm>
          <a:prstGeom prst="rect">
            <a:avLst/>
          </a:prstGeom>
          <a:noFill/>
          <a:ln>
            <a:noFill/>
          </a:ln>
        </p:spPr>
      </p:pic>
      <p:sp>
        <p:nvSpPr>
          <p:cNvPr id="114" name="Google Shape;114;p17"/>
          <p:cNvSpPr txBox="1"/>
          <p:nvPr/>
        </p:nvSpPr>
        <p:spPr>
          <a:xfrm>
            <a:off x="3876177" y="1156673"/>
            <a:ext cx="8002200" cy="954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400" b="1" i="1" u="none" strike="noStrike">
                <a:solidFill>
                  <a:srgbClr val="2F5496"/>
                </a:solidFill>
                <a:latin typeface="Arial"/>
                <a:ea typeface="Arial"/>
                <a:cs typeface="Arial"/>
                <a:sym typeface="Arial"/>
              </a:rPr>
              <a:t>Service Provider </a:t>
            </a:r>
            <a:endParaRPr/>
          </a:p>
          <a:p>
            <a:pPr marL="0" marR="0" lvl="0" indent="0" algn="just" rtl="0">
              <a:spcBef>
                <a:spcPts val="0"/>
              </a:spcBef>
              <a:spcAft>
                <a:spcPts val="0"/>
              </a:spcAft>
              <a:buNone/>
            </a:pPr>
            <a:r>
              <a:rPr lang="it-IT" sz="1400" b="0" i="0" u="none" strike="noStrike">
                <a:solidFill>
                  <a:srgbClr val="000000"/>
                </a:solidFill>
                <a:latin typeface="Arial"/>
                <a:ea typeface="Arial"/>
                <a:cs typeface="Arial"/>
                <a:sym typeface="Arial"/>
              </a:rPr>
              <a:t>will take advantage of its experience in the creation of specialized software and services for satellite data processing to define and develop the foreseen application to provide new service by using HPC assets</a:t>
            </a:r>
            <a:endParaRPr sz="1400">
              <a:solidFill>
                <a:schemeClr val="dk1"/>
              </a:solidFill>
              <a:latin typeface="Calibri"/>
              <a:ea typeface="Calibri"/>
              <a:cs typeface="Calibri"/>
              <a:sym typeface="Calibri"/>
            </a:endParaRPr>
          </a:p>
        </p:txBody>
      </p:sp>
      <p:sp>
        <p:nvSpPr>
          <p:cNvPr id="115" name="Google Shape;115;p17"/>
          <p:cNvSpPr txBox="1"/>
          <p:nvPr/>
        </p:nvSpPr>
        <p:spPr>
          <a:xfrm>
            <a:off x="3874342" y="2415004"/>
            <a:ext cx="8002200" cy="954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400" b="1" i="1" u="none" strike="noStrike">
                <a:solidFill>
                  <a:srgbClr val="2F5496"/>
                </a:solidFill>
              </a:rPr>
              <a:t>Domain Expert</a:t>
            </a:r>
            <a:endParaRPr/>
          </a:p>
          <a:p>
            <a:pPr marL="0" marR="0" lvl="0" indent="0" algn="just" rtl="0">
              <a:spcBef>
                <a:spcPts val="0"/>
              </a:spcBef>
              <a:spcAft>
                <a:spcPts val="0"/>
              </a:spcAft>
              <a:buNone/>
            </a:pPr>
            <a:r>
              <a:rPr lang="it-IT" sz="1400" i="0" u="none" strike="noStrike">
                <a:solidFill>
                  <a:srgbClr val="000000"/>
                </a:solidFill>
              </a:rPr>
              <a:t>will provide insights and expertise in optical image processing and advanced geomatic methodologies and techniques to help the design of the overall application and to tailor the processing step in the workflow</a:t>
            </a:r>
            <a:endParaRPr sz="1400">
              <a:solidFill>
                <a:schemeClr val="dk1"/>
              </a:solidFill>
            </a:endParaRPr>
          </a:p>
        </p:txBody>
      </p:sp>
      <p:sp>
        <p:nvSpPr>
          <p:cNvPr id="116" name="Google Shape;116;p17"/>
          <p:cNvSpPr txBox="1"/>
          <p:nvPr/>
        </p:nvSpPr>
        <p:spPr>
          <a:xfrm>
            <a:off x="3874341" y="4873070"/>
            <a:ext cx="8002200" cy="7389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400" b="1" i="1" u="none" strike="noStrike">
                <a:solidFill>
                  <a:srgbClr val="2F5496"/>
                </a:solidFill>
                <a:latin typeface="Arial"/>
                <a:ea typeface="Arial"/>
                <a:cs typeface="Arial"/>
                <a:sym typeface="Arial"/>
              </a:rPr>
              <a:t>End User</a:t>
            </a:r>
            <a:endParaRPr/>
          </a:p>
          <a:p>
            <a:pPr marL="0" marR="0" lvl="0" indent="0" algn="just" rtl="0">
              <a:spcBef>
                <a:spcPts val="0"/>
              </a:spcBef>
              <a:spcAft>
                <a:spcPts val="0"/>
              </a:spcAft>
              <a:buNone/>
            </a:pPr>
            <a:r>
              <a:rPr lang="it-IT" sz="1400" b="0" i="0" u="none" strike="noStrike">
                <a:solidFill>
                  <a:srgbClr val="000000"/>
                </a:solidFill>
                <a:latin typeface="Arial"/>
                <a:ea typeface="Arial"/>
                <a:cs typeface="Arial"/>
                <a:sym typeface="Arial"/>
              </a:rPr>
              <a:t>will provide access to all the needed information of their reservoirs, targeted by the experiment; they will drive the definition of the real needs of end-users and assess the result of the experiment</a:t>
            </a:r>
            <a:endParaRPr sz="1400">
              <a:solidFill>
                <a:schemeClr val="dk1"/>
              </a:solidFill>
              <a:latin typeface="Calibri"/>
              <a:ea typeface="Calibri"/>
              <a:cs typeface="Calibri"/>
              <a:sym typeface="Calibri"/>
            </a:endParaRPr>
          </a:p>
        </p:txBody>
      </p:sp>
      <p:sp>
        <p:nvSpPr>
          <p:cNvPr id="117" name="Google Shape;117;p17"/>
          <p:cNvSpPr txBox="1"/>
          <p:nvPr/>
        </p:nvSpPr>
        <p:spPr>
          <a:xfrm>
            <a:off x="3874341" y="3786227"/>
            <a:ext cx="8002200" cy="7389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400" b="1" i="1" u="none" strike="noStrike">
                <a:solidFill>
                  <a:srgbClr val="2F5496"/>
                </a:solidFill>
                <a:latin typeface="Arial"/>
                <a:ea typeface="Arial"/>
                <a:cs typeface="Arial"/>
                <a:sym typeface="Arial"/>
              </a:rPr>
              <a:t>HPC Expert / Centre</a:t>
            </a:r>
            <a:endParaRPr/>
          </a:p>
          <a:p>
            <a:pPr marL="0" marR="0" lvl="0" indent="0" algn="just" rtl="0">
              <a:spcBef>
                <a:spcPts val="0"/>
              </a:spcBef>
              <a:spcAft>
                <a:spcPts val="0"/>
              </a:spcAft>
              <a:buNone/>
            </a:pPr>
            <a:r>
              <a:rPr lang="it-IT" sz="1400" b="0" i="0" u="none" strike="noStrike">
                <a:solidFill>
                  <a:srgbClr val="000000"/>
                </a:solidFill>
                <a:latin typeface="Arial"/>
                <a:ea typeface="Arial"/>
                <a:cs typeface="Arial"/>
                <a:sym typeface="Arial"/>
              </a:rPr>
              <a:t>will support the definition of the best strategies for efficient exploitation of HPC capabilities and support the development of the proposed solution</a:t>
            </a:r>
            <a:endParaRPr sz="1400">
              <a:solidFill>
                <a:schemeClr val="dk1"/>
              </a:solidFill>
              <a:latin typeface="Calibri"/>
              <a:ea typeface="Calibri"/>
              <a:cs typeface="Calibri"/>
              <a:sym typeface="Calibri"/>
            </a:endParaRPr>
          </a:p>
        </p:txBody>
      </p:sp>
      <p:sp>
        <p:nvSpPr>
          <p:cNvPr id="118" name="Google Shape;118;p17"/>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body" idx="1"/>
          </p:nvPr>
        </p:nvSpPr>
        <p:spPr>
          <a:xfrm>
            <a:off x="392265" y="376373"/>
            <a:ext cx="11404320" cy="4556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HPC4RM project - HPC for Reservoir Management</a:t>
            </a:r>
            <a:endParaRPr/>
          </a:p>
        </p:txBody>
      </p:sp>
      <p:sp>
        <p:nvSpPr>
          <p:cNvPr id="124" name="Google Shape;124;p18"/>
          <p:cNvSpPr txBox="1"/>
          <p:nvPr/>
        </p:nvSpPr>
        <p:spPr>
          <a:xfrm>
            <a:off x="509900" y="1067550"/>
            <a:ext cx="10843500" cy="2308800"/>
          </a:xfrm>
          <a:prstGeom prst="rect">
            <a:avLst/>
          </a:prstGeom>
          <a:noFill/>
          <a:ln>
            <a:noFill/>
          </a:ln>
        </p:spPr>
        <p:txBody>
          <a:bodyPr spcFirstLastPara="1" wrap="square" lIns="91425" tIns="45700" rIns="91425" bIns="45700" anchor="t" anchorCtr="0">
            <a:spAutoFit/>
          </a:bodyPr>
          <a:lstStyle/>
          <a:p>
            <a:pPr marL="457200" lvl="0" indent="-342900" algn="just" rtl="0">
              <a:spcBef>
                <a:spcPts val="0"/>
              </a:spcBef>
              <a:spcAft>
                <a:spcPts val="0"/>
              </a:spcAft>
              <a:buClr>
                <a:schemeClr val="dk1"/>
              </a:buClr>
              <a:buSzPts val="1800"/>
              <a:buChar char="●"/>
            </a:pPr>
            <a:r>
              <a:rPr lang="it-IT" sz="1800">
                <a:solidFill>
                  <a:schemeClr val="dk1"/>
                </a:solidFill>
              </a:rPr>
              <a:t>Satellite data will play a key-role in enabling a continuous monitoring service over time at a</a:t>
            </a:r>
            <a:r>
              <a:rPr lang="it-IT" sz="1800" b="1">
                <a:solidFill>
                  <a:schemeClr val="dk1"/>
                </a:solidFill>
              </a:rPr>
              <a:t> </a:t>
            </a:r>
            <a:r>
              <a:rPr lang="it-IT" sz="1800" b="1">
                <a:solidFill>
                  <a:schemeClr val="accent1"/>
                </a:solidFill>
              </a:rPr>
              <a:t>negligible cost</a:t>
            </a:r>
            <a:r>
              <a:rPr lang="it-IT" sz="1800">
                <a:solidFill>
                  <a:schemeClr val="dk1"/>
                </a:solidFill>
              </a:rPr>
              <a:t>, as </a:t>
            </a:r>
            <a:r>
              <a:rPr lang="it-IT" sz="1800" b="1">
                <a:solidFill>
                  <a:schemeClr val="accent1"/>
                </a:solidFill>
              </a:rPr>
              <a:t>continuous</a:t>
            </a:r>
            <a:r>
              <a:rPr lang="it-IT" sz="1800" b="1">
                <a:solidFill>
                  <a:schemeClr val="dk1"/>
                </a:solidFill>
              </a:rPr>
              <a:t> </a:t>
            </a:r>
            <a:r>
              <a:rPr lang="it-IT" sz="1800">
                <a:solidFill>
                  <a:schemeClr val="dk1"/>
                </a:solidFill>
              </a:rPr>
              <a:t>(i.e., every few days) monitoring is in place, giving new insights to water resource managers on their assets</a:t>
            </a:r>
            <a:endParaRPr sz="1800">
              <a:solidFill>
                <a:schemeClr val="dk1"/>
              </a:solidFill>
            </a:endParaRPr>
          </a:p>
          <a:p>
            <a:pPr marL="457200" lvl="0" indent="0" algn="just" rtl="0">
              <a:spcBef>
                <a:spcPts val="0"/>
              </a:spcBef>
              <a:spcAft>
                <a:spcPts val="0"/>
              </a:spcAft>
              <a:buNone/>
            </a:pPr>
            <a:endParaRPr sz="1800">
              <a:solidFill>
                <a:schemeClr val="dk1"/>
              </a:solidFill>
            </a:endParaRPr>
          </a:p>
          <a:p>
            <a:pPr marL="457200" marR="0" lvl="0" indent="-342900" algn="just" rtl="0">
              <a:spcBef>
                <a:spcPts val="0"/>
              </a:spcBef>
              <a:spcAft>
                <a:spcPts val="0"/>
              </a:spcAft>
              <a:buClr>
                <a:schemeClr val="dk1"/>
              </a:buClr>
              <a:buSzPts val="1800"/>
              <a:buChar char="●"/>
            </a:pPr>
            <a:r>
              <a:rPr lang="it-IT" sz="1800" b="1">
                <a:solidFill>
                  <a:schemeClr val="accent1"/>
                </a:solidFill>
              </a:rPr>
              <a:t>HPC4RM</a:t>
            </a:r>
            <a:r>
              <a:rPr lang="it-IT" sz="1800" b="1">
                <a:solidFill>
                  <a:schemeClr val="dk1"/>
                </a:solidFill>
              </a:rPr>
              <a:t> </a:t>
            </a:r>
            <a:r>
              <a:rPr lang="it-IT" sz="1800" b="1">
                <a:solidFill>
                  <a:schemeClr val="accent1"/>
                </a:solidFill>
              </a:rPr>
              <a:t>experiment</a:t>
            </a:r>
            <a:r>
              <a:rPr lang="it-IT" sz="1800">
                <a:solidFill>
                  <a:schemeClr val="dk1"/>
                </a:solidFill>
                <a:latin typeface="Arial"/>
                <a:ea typeface="Arial"/>
                <a:cs typeface="Arial"/>
                <a:sym typeface="Arial"/>
              </a:rPr>
              <a:t> will allow designing a </a:t>
            </a:r>
            <a:r>
              <a:rPr lang="it-IT" sz="1800" b="1">
                <a:solidFill>
                  <a:schemeClr val="accent1"/>
                </a:solidFill>
              </a:rPr>
              <a:t>new service</a:t>
            </a:r>
            <a:r>
              <a:rPr lang="it-IT" sz="1800">
                <a:solidFill>
                  <a:schemeClr val="dk1"/>
                </a:solidFill>
                <a:latin typeface="Arial"/>
                <a:ea typeface="Arial"/>
                <a:cs typeface="Arial"/>
                <a:sym typeface="Arial"/>
              </a:rPr>
              <a:t> that takes advantage of </a:t>
            </a:r>
            <a:r>
              <a:rPr lang="it-IT" sz="1800" b="1">
                <a:solidFill>
                  <a:schemeClr val="accent1"/>
                </a:solidFill>
              </a:rPr>
              <a:t>HPC</a:t>
            </a:r>
            <a:r>
              <a:rPr lang="it-IT" sz="1800">
                <a:solidFill>
                  <a:schemeClr val="dk1"/>
                </a:solidFill>
                <a:latin typeface="Arial"/>
                <a:ea typeface="Arial"/>
                <a:cs typeface="Arial"/>
                <a:sym typeface="Arial"/>
              </a:rPr>
              <a:t> to build an evolving</a:t>
            </a:r>
            <a:r>
              <a:rPr lang="it-IT" sz="1800" b="1">
                <a:solidFill>
                  <a:schemeClr val="accent1"/>
                </a:solidFill>
              </a:rPr>
              <a:t> 3D model of the reservoir</a:t>
            </a:r>
            <a:r>
              <a:rPr lang="it-IT" sz="1800">
                <a:solidFill>
                  <a:schemeClr val="dk1"/>
                </a:solidFill>
                <a:latin typeface="Arial"/>
                <a:ea typeface="Arial"/>
                <a:cs typeface="Arial"/>
                <a:sym typeface="Arial"/>
              </a:rPr>
              <a:t> </a:t>
            </a:r>
            <a:r>
              <a:rPr lang="it-IT" sz="1800">
                <a:solidFill>
                  <a:schemeClr val="dk1"/>
                </a:solidFill>
              </a:rPr>
              <a:t>through the </a:t>
            </a:r>
            <a:r>
              <a:rPr lang="it-IT" sz="1800" b="1">
                <a:solidFill>
                  <a:schemeClr val="accent1"/>
                </a:solidFill>
              </a:rPr>
              <a:t>integration</a:t>
            </a:r>
            <a:r>
              <a:rPr lang="it-IT" sz="1800" b="1">
                <a:solidFill>
                  <a:schemeClr val="dk1"/>
                </a:solidFill>
              </a:rPr>
              <a:t> </a:t>
            </a:r>
            <a:r>
              <a:rPr lang="it-IT" sz="1800">
                <a:solidFill>
                  <a:schemeClr val="dk1"/>
                </a:solidFill>
              </a:rPr>
              <a:t>of the</a:t>
            </a:r>
            <a:r>
              <a:rPr lang="it-IT" sz="1800" b="1">
                <a:solidFill>
                  <a:schemeClr val="accent1"/>
                </a:solidFill>
              </a:rPr>
              <a:t> planimetric water extent, estimated</a:t>
            </a:r>
            <a:r>
              <a:rPr lang="it-IT" sz="1800">
                <a:solidFill>
                  <a:schemeClr val="dk1"/>
                </a:solidFill>
              </a:rPr>
              <a:t> from </a:t>
            </a:r>
            <a:r>
              <a:rPr lang="it-IT" sz="1800" b="1">
                <a:solidFill>
                  <a:schemeClr val="accent1"/>
                </a:solidFill>
              </a:rPr>
              <a:t>AI super-resolved Sentinel-2</a:t>
            </a:r>
            <a:r>
              <a:rPr lang="it-IT" sz="1800">
                <a:solidFill>
                  <a:schemeClr val="dk1"/>
                </a:solidFill>
              </a:rPr>
              <a:t> imagery, with </a:t>
            </a:r>
            <a:r>
              <a:rPr lang="it-IT" sz="1800" b="1">
                <a:solidFill>
                  <a:schemeClr val="accent1"/>
                </a:solidFill>
              </a:rPr>
              <a:t>local</a:t>
            </a:r>
            <a:r>
              <a:rPr lang="it-IT" sz="1800" b="1">
                <a:solidFill>
                  <a:schemeClr val="dk1"/>
                </a:solidFill>
              </a:rPr>
              <a:t> </a:t>
            </a:r>
            <a:r>
              <a:rPr lang="it-IT" sz="1800" b="1">
                <a:solidFill>
                  <a:schemeClr val="accent1"/>
                </a:solidFill>
              </a:rPr>
              <a:t>information</a:t>
            </a:r>
            <a:r>
              <a:rPr lang="it-IT" sz="1800">
                <a:solidFill>
                  <a:schemeClr val="dk1"/>
                </a:solidFill>
              </a:rPr>
              <a:t> on </a:t>
            </a:r>
            <a:r>
              <a:rPr lang="it-IT" sz="1800" b="1">
                <a:solidFill>
                  <a:schemeClr val="accent1"/>
                </a:solidFill>
              </a:rPr>
              <a:t>water</a:t>
            </a:r>
            <a:r>
              <a:rPr lang="it-IT" sz="1800" b="1">
                <a:solidFill>
                  <a:schemeClr val="dk1"/>
                </a:solidFill>
              </a:rPr>
              <a:t> </a:t>
            </a:r>
            <a:r>
              <a:rPr lang="it-IT" sz="1800" b="1">
                <a:solidFill>
                  <a:schemeClr val="accent1"/>
                </a:solidFill>
              </a:rPr>
              <a:t>level</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5" name="Google Shape;125;p18" descr="Immagine che contiene esterni, montagna&#10;&#10;Descrizione generata automaticamente"/>
          <p:cNvPicPr preferRelativeResize="0"/>
          <p:nvPr/>
        </p:nvPicPr>
        <p:blipFill rotWithShape="1">
          <a:blip r:embed="rId3">
            <a:alphaModFix/>
          </a:blip>
          <a:srcRect/>
          <a:stretch/>
        </p:blipFill>
        <p:spPr>
          <a:xfrm>
            <a:off x="3725114" y="3429003"/>
            <a:ext cx="3941684" cy="2414281"/>
          </a:xfrm>
          <a:prstGeom prst="rect">
            <a:avLst/>
          </a:prstGeom>
          <a:noFill/>
          <a:ln>
            <a:noFill/>
          </a:ln>
        </p:spPr>
      </p:pic>
      <p:sp>
        <p:nvSpPr>
          <p:cNvPr id="126" name="Google Shape;126;p18"/>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body" idx="1"/>
          </p:nvPr>
        </p:nvSpPr>
        <p:spPr>
          <a:xfrm>
            <a:off x="392265" y="376373"/>
            <a:ext cx="11404200" cy="455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E4F87"/>
              </a:buClr>
              <a:buSzPts val="3600"/>
              <a:buNone/>
            </a:pPr>
            <a:r>
              <a:rPr lang="it-IT"/>
              <a:t>HPC4RM project - HPC for Reservoir Management</a:t>
            </a:r>
            <a:endParaRPr/>
          </a:p>
        </p:txBody>
      </p:sp>
      <p:sp>
        <p:nvSpPr>
          <p:cNvPr id="132" name="Google Shape;132;p19"/>
          <p:cNvSpPr txBox="1"/>
          <p:nvPr/>
        </p:nvSpPr>
        <p:spPr>
          <a:xfrm>
            <a:off x="603300" y="1461125"/>
            <a:ext cx="10758600" cy="369300"/>
          </a:xfrm>
          <a:prstGeom prst="rect">
            <a:avLst/>
          </a:prstGeom>
          <a:noFill/>
          <a:ln>
            <a:noFill/>
          </a:ln>
        </p:spPr>
        <p:txBody>
          <a:bodyPr spcFirstLastPara="1" wrap="square" lIns="91425" tIns="45700" rIns="91425" bIns="45700" anchor="t" anchorCtr="0">
            <a:spAutoFit/>
          </a:bodyPr>
          <a:lstStyle/>
          <a:p>
            <a:pPr marL="457200" lvl="0" indent="0" algn="just" rtl="0">
              <a:spcBef>
                <a:spcPts val="0"/>
              </a:spcBef>
              <a:spcAft>
                <a:spcPts val="0"/>
              </a:spcAft>
              <a:buNone/>
            </a:pPr>
            <a:endParaRPr sz="1800">
              <a:solidFill>
                <a:srgbClr val="7F7F7F"/>
              </a:solidFill>
            </a:endParaRPr>
          </a:p>
        </p:txBody>
      </p:sp>
      <p:pic>
        <p:nvPicPr>
          <p:cNvPr id="133" name="Google Shape;133;p19"/>
          <p:cNvPicPr preferRelativeResize="0"/>
          <p:nvPr/>
        </p:nvPicPr>
        <p:blipFill>
          <a:blip r:embed="rId3">
            <a:alphaModFix/>
          </a:blip>
          <a:stretch>
            <a:fillRect/>
          </a:stretch>
        </p:blipFill>
        <p:spPr>
          <a:xfrm>
            <a:off x="3041775" y="1896450"/>
            <a:ext cx="1547226" cy="1547226"/>
          </a:xfrm>
          <a:prstGeom prst="rect">
            <a:avLst/>
          </a:prstGeom>
          <a:noFill/>
          <a:ln>
            <a:noFill/>
          </a:ln>
        </p:spPr>
      </p:pic>
      <p:pic>
        <p:nvPicPr>
          <p:cNvPr id="134" name="Google Shape;134;p19"/>
          <p:cNvPicPr preferRelativeResize="0"/>
          <p:nvPr/>
        </p:nvPicPr>
        <p:blipFill>
          <a:blip r:embed="rId4">
            <a:alphaModFix/>
          </a:blip>
          <a:stretch>
            <a:fillRect/>
          </a:stretch>
        </p:blipFill>
        <p:spPr>
          <a:xfrm>
            <a:off x="7511800" y="1904950"/>
            <a:ext cx="1530225" cy="1530225"/>
          </a:xfrm>
          <a:prstGeom prst="rect">
            <a:avLst/>
          </a:prstGeom>
          <a:noFill/>
          <a:ln>
            <a:noFill/>
          </a:ln>
        </p:spPr>
      </p:pic>
      <p:sp>
        <p:nvSpPr>
          <p:cNvPr id="135" name="Google Shape;135;p19"/>
          <p:cNvSpPr txBox="1"/>
          <p:nvPr/>
        </p:nvSpPr>
        <p:spPr>
          <a:xfrm>
            <a:off x="603300" y="4191000"/>
            <a:ext cx="10758600" cy="1231500"/>
          </a:xfrm>
          <a:prstGeom prst="rect">
            <a:avLst/>
          </a:prstGeom>
          <a:noFill/>
          <a:ln>
            <a:noFill/>
          </a:ln>
        </p:spPr>
        <p:txBody>
          <a:bodyPr spcFirstLastPara="1" wrap="square" lIns="91425" tIns="91425" rIns="91425" bIns="91425" anchor="t" anchorCtr="0">
            <a:spAutoFit/>
          </a:bodyPr>
          <a:lstStyle/>
          <a:p>
            <a:pPr marL="457200" lvl="0" indent="0" algn="just" rtl="0">
              <a:spcBef>
                <a:spcPts val="0"/>
              </a:spcBef>
              <a:spcAft>
                <a:spcPts val="0"/>
              </a:spcAft>
              <a:buNone/>
            </a:pPr>
            <a:r>
              <a:rPr lang="it-IT" sz="1800">
                <a:solidFill>
                  <a:schemeClr val="dk1"/>
                </a:solidFill>
              </a:rPr>
              <a:t>The goal the project is strictly related to United Nations Sustainable Development Goals (</a:t>
            </a:r>
            <a:r>
              <a:rPr lang="it-IT" sz="1800" b="1">
                <a:solidFill>
                  <a:schemeClr val="accent1"/>
                </a:solidFill>
              </a:rPr>
              <a:t>SDGs</a:t>
            </a:r>
            <a:r>
              <a:rPr lang="it-IT" sz="1800">
                <a:solidFill>
                  <a:schemeClr val="dk1"/>
                </a:solidFill>
              </a:rPr>
              <a:t>) related to </a:t>
            </a:r>
            <a:r>
              <a:rPr lang="it-IT" sz="1800" b="1">
                <a:solidFill>
                  <a:schemeClr val="accent1"/>
                </a:solidFill>
              </a:rPr>
              <a:t>water availability</a:t>
            </a:r>
            <a:r>
              <a:rPr lang="it-IT" sz="1800">
                <a:solidFill>
                  <a:schemeClr val="dk1"/>
                </a:solidFill>
              </a:rPr>
              <a:t> (SDG 6) and </a:t>
            </a:r>
            <a:r>
              <a:rPr lang="it-IT" sz="1800" b="1">
                <a:solidFill>
                  <a:schemeClr val="accent1"/>
                </a:solidFill>
              </a:rPr>
              <a:t>climate change effect</a:t>
            </a:r>
            <a:r>
              <a:rPr lang="it-IT" sz="1800">
                <a:solidFill>
                  <a:schemeClr val="dk1"/>
                </a:solidFill>
              </a:rPr>
              <a:t> monitoring (SDG 13) and with the Recovery Plan Next Generation EU</a:t>
            </a:r>
            <a:endParaRPr sz="1800">
              <a:solidFill>
                <a:srgbClr val="7F7F7F"/>
              </a:solidFill>
            </a:endParaRPr>
          </a:p>
          <a:p>
            <a:pPr marL="0" lvl="0" indent="0" algn="l" rtl="0">
              <a:spcBef>
                <a:spcPts val="0"/>
              </a:spcBef>
              <a:spcAft>
                <a:spcPts val="0"/>
              </a:spcAft>
              <a:buNone/>
            </a:pPr>
            <a:endParaRPr/>
          </a:p>
        </p:txBody>
      </p:sp>
      <p:sp>
        <p:nvSpPr>
          <p:cNvPr id="136" name="Google Shape;136;p19"/>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body" idx="1"/>
          </p:nvPr>
        </p:nvSpPr>
        <p:spPr>
          <a:xfrm>
            <a:off x="392265" y="376373"/>
            <a:ext cx="11404200" cy="45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4F87"/>
              </a:buClr>
              <a:buSzPts val="3600"/>
              <a:buNone/>
            </a:pPr>
            <a:r>
              <a:rPr lang="it-IT"/>
              <a:t>Methodology</a:t>
            </a:r>
            <a:endParaRPr/>
          </a:p>
        </p:txBody>
      </p:sp>
      <p:sp>
        <p:nvSpPr>
          <p:cNvPr id="142" name="Google Shape;142;p20"/>
          <p:cNvSpPr txBox="1"/>
          <p:nvPr/>
        </p:nvSpPr>
        <p:spPr>
          <a:xfrm>
            <a:off x="662300" y="2134350"/>
            <a:ext cx="10843500" cy="2308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it-IT" sz="1800">
                <a:solidFill>
                  <a:schemeClr val="dk1"/>
                </a:solidFill>
              </a:rPr>
              <a:t>The proposed </a:t>
            </a:r>
            <a:r>
              <a:rPr lang="it-IT" sz="1800" b="1">
                <a:solidFill>
                  <a:schemeClr val="accent1"/>
                </a:solidFill>
              </a:rPr>
              <a:t>methodology</a:t>
            </a:r>
            <a:r>
              <a:rPr lang="it-IT" sz="1800" b="1">
                <a:solidFill>
                  <a:schemeClr val="dk1"/>
                </a:solidFill>
              </a:rPr>
              <a:t> </a:t>
            </a:r>
            <a:r>
              <a:rPr lang="it-IT" sz="1800">
                <a:solidFill>
                  <a:schemeClr val="dk1"/>
                </a:solidFill>
              </a:rPr>
              <a:t>implements the following main steps:</a:t>
            </a:r>
            <a:endParaRPr sz="1800">
              <a:solidFill>
                <a:schemeClr val="dk1"/>
              </a:solidFill>
            </a:endParaRPr>
          </a:p>
          <a:p>
            <a:pPr marL="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a:solidFill>
                  <a:schemeClr val="dk1"/>
                </a:solidFill>
              </a:rPr>
              <a:t>Artificial Intelligence (AI) powered</a:t>
            </a:r>
            <a:r>
              <a:rPr lang="it-IT" sz="1800" b="1">
                <a:solidFill>
                  <a:schemeClr val="accent1"/>
                </a:solidFill>
              </a:rPr>
              <a:t> super resolution</a:t>
            </a:r>
            <a:r>
              <a:rPr lang="it-IT" sz="1800">
                <a:solidFill>
                  <a:schemeClr val="dk1"/>
                </a:solidFill>
              </a:rPr>
              <a:t> of </a:t>
            </a:r>
            <a:r>
              <a:rPr lang="it-IT" sz="1800" b="1">
                <a:solidFill>
                  <a:schemeClr val="accent1"/>
                </a:solidFill>
              </a:rPr>
              <a:t>Sentinel-2 imagery</a:t>
            </a:r>
            <a:endParaRPr sz="1800" b="1">
              <a:solidFill>
                <a:schemeClr val="dk1"/>
              </a:solidFill>
            </a:endParaRPr>
          </a:p>
          <a:p>
            <a:pPr marL="0" lvl="0" indent="0" algn="just" rtl="0">
              <a:spcBef>
                <a:spcPts val="0"/>
              </a:spcBef>
              <a:spcAft>
                <a:spcPts val="0"/>
              </a:spcAft>
              <a:buNone/>
            </a:pPr>
            <a:endParaRPr sz="1800">
              <a:solidFill>
                <a:schemeClr val="dk1"/>
              </a:solidFill>
            </a:endParaRPr>
          </a:p>
          <a:p>
            <a:pPr marL="457200" marR="0" lvl="0" indent="-342900" algn="just" rtl="0">
              <a:lnSpc>
                <a:spcPct val="100000"/>
              </a:lnSpc>
              <a:spcBef>
                <a:spcPts val="0"/>
              </a:spcBef>
              <a:spcAft>
                <a:spcPts val="0"/>
              </a:spcAft>
              <a:buClr>
                <a:schemeClr val="dk1"/>
              </a:buClr>
              <a:buSzPts val="1800"/>
              <a:buChar char="●"/>
            </a:pPr>
            <a:r>
              <a:rPr lang="it-IT" sz="1800">
                <a:solidFill>
                  <a:schemeClr val="dk1"/>
                </a:solidFill>
              </a:rPr>
              <a:t>Detection of the (</a:t>
            </a:r>
            <a:r>
              <a:rPr lang="it-IT" sz="1800" b="1">
                <a:solidFill>
                  <a:schemeClr val="accent1"/>
                </a:solidFill>
              </a:rPr>
              <a:t>2D</a:t>
            </a:r>
            <a:r>
              <a:rPr lang="it-IT" sz="1800">
                <a:solidFill>
                  <a:schemeClr val="dk1"/>
                </a:solidFill>
              </a:rPr>
              <a:t>) </a:t>
            </a:r>
            <a:r>
              <a:rPr lang="it-IT" sz="1800" b="1">
                <a:solidFill>
                  <a:schemeClr val="accent1"/>
                </a:solidFill>
              </a:rPr>
              <a:t>extent</a:t>
            </a:r>
            <a:r>
              <a:rPr lang="it-IT" sz="1800" b="1">
                <a:solidFill>
                  <a:schemeClr val="dk1"/>
                </a:solidFill>
              </a:rPr>
              <a:t> </a:t>
            </a:r>
            <a:r>
              <a:rPr lang="it-IT" sz="1800">
                <a:solidFill>
                  <a:schemeClr val="dk1"/>
                </a:solidFill>
              </a:rPr>
              <a:t>of the reservoirs from the super resolved </a:t>
            </a:r>
            <a:r>
              <a:rPr lang="it-IT" sz="1800" b="1">
                <a:solidFill>
                  <a:schemeClr val="accent1"/>
                </a:solidFill>
              </a:rPr>
              <a:t>Sentinel-2 imagery</a:t>
            </a:r>
            <a:endParaRPr sz="1800" b="1">
              <a:solidFill>
                <a:schemeClr val="accent1"/>
              </a:solidFill>
            </a:endParaRPr>
          </a:p>
          <a:p>
            <a:pPr marL="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it-IT" sz="1800">
                <a:solidFill>
                  <a:schemeClr val="dk1"/>
                </a:solidFill>
              </a:rPr>
              <a:t>Computation of </a:t>
            </a:r>
            <a:r>
              <a:rPr lang="it-IT" sz="1800" b="1">
                <a:solidFill>
                  <a:schemeClr val="accent1"/>
                </a:solidFill>
              </a:rPr>
              <a:t>3D volumetric changes</a:t>
            </a:r>
            <a:r>
              <a:rPr lang="it-IT" sz="1800">
                <a:solidFill>
                  <a:schemeClr val="dk1"/>
                </a:solidFill>
              </a:rPr>
              <a:t> by </a:t>
            </a:r>
            <a:r>
              <a:rPr lang="it-IT" sz="1800" b="1">
                <a:solidFill>
                  <a:schemeClr val="accent1"/>
                </a:solidFill>
              </a:rPr>
              <a:t>integrating</a:t>
            </a:r>
            <a:r>
              <a:rPr lang="it-IT" sz="1800" b="1">
                <a:solidFill>
                  <a:schemeClr val="dk1"/>
                </a:solidFill>
              </a:rPr>
              <a:t> </a:t>
            </a:r>
            <a:r>
              <a:rPr lang="it-IT" sz="1800">
                <a:solidFill>
                  <a:schemeClr val="dk1"/>
                </a:solidFill>
              </a:rPr>
              <a:t>the computed </a:t>
            </a:r>
            <a:r>
              <a:rPr lang="it-IT" sz="1800" b="1">
                <a:solidFill>
                  <a:schemeClr val="accent1"/>
                </a:solidFill>
              </a:rPr>
              <a:t>water surface extent</a:t>
            </a:r>
            <a:r>
              <a:rPr lang="it-IT" sz="1800">
                <a:solidFill>
                  <a:schemeClr val="dk1"/>
                </a:solidFill>
              </a:rPr>
              <a:t> with </a:t>
            </a:r>
            <a:r>
              <a:rPr lang="it-IT" sz="1800" b="1">
                <a:solidFill>
                  <a:schemeClr val="accent1"/>
                </a:solidFill>
              </a:rPr>
              <a:t>local information</a:t>
            </a:r>
            <a:r>
              <a:rPr lang="it-IT" sz="1800">
                <a:solidFill>
                  <a:schemeClr val="dk1"/>
                </a:solidFill>
              </a:rPr>
              <a:t> on the</a:t>
            </a:r>
            <a:r>
              <a:rPr lang="it-IT" sz="1800" b="1">
                <a:solidFill>
                  <a:schemeClr val="accent1"/>
                </a:solidFill>
              </a:rPr>
              <a:t> water level</a:t>
            </a:r>
            <a:endParaRPr sz="1800" b="1">
              <a:solidFill>
                <a:schemeClr val="dk1"/>
              </a:solidFill>
              <a:latin typeface="Calibri"/>
              <a:ea typeface="Calibri"/>
              <a:cs typeface="Calibri"/>
              <a:sym typeface="Calibri"/>
            </a:endParaRPr>
          </a:p>
        </p:txBody>
      </p:sp>
      <p:sp>
        <p:nvSpPr>
          <p:cNvPr id="143" name="Google Shape;143;p20"/>
          <p:cNvSpPr txBox="1"/>
          <p:nvPr/>
        </p:nvSpPr>
        <p:spPr>
          <a:xfrm>
            <a:off x="2209800" y="6072900"/>
            <a:ext cx="88773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300" b="1">
                <a:solidFill>
                  <a:schemeClr val="accent1"/>
                </a:solidFill>
              </a:rPr>
              <a:t>HPC4RM - ESA Living Planet 2022</a:t>
            </a:r>
            <a:endParaRPr sz="1300" b="1">
              <a:solidFill>
                <a:schemeClr val="accent1"/>
              </a:solidFill>
            </a:endParaRPr>
          </a:p>
          <a:p>
            <a:pPr marL="0" lvl="0" indent="0" algn="l" rtl="0">
              <a:spcBef>
                <a:spcPts val="0"/>
              </a:spcBef>
              <a:spcAft>
                <a:spcPts val="0"/>
              </a:spcAft>
              <a:buNone/>
            </a:pPr>
            <a:r>
              <a:rPr lang="it-IT" sz="1300"/>
              <a:t>Earth Observation Big Data exploitation for water reservoirs continuous monitoring: feasibility of a prototypal service based on Sentinel data and HPC</a:t>
            </a:r>
            <a:endParaRPr sz="1300"/>
          </a:p>
        </p:txBody>
      </p:sp>
    </p:spTree>
  </p:cSld>
  <p:clrMapOvr>
    <a:masterClrMapping/>
  </p:clrMapOvr>
</p:sld>
</file>

<file path=ppt/theme/theme1.xml><?xml version="1.0" encoding="utf-8"?>
<a:theme xmlns:a="http://schemas.openxmlformats.org/drawingml/2006/main" name="Aresys - White Fron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esys - Whi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resys - Blu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AF3EC2B1C4031B43862FAB59DE339AEB" ma:contentTypeVersion="8" ma:contentTypeDescription="Creare un nuovo documento." ma:contentTypeScope="" ma:versionID="4ffb41ed3afbd7b5e61bff6a9c8d5362">
  <xsd:schema xmlns:xsd="http://www.w3.org/2001/XMLSchema" xmlns:xs="http://www.w3.org/2001/XMLSchema" xmlns:p="http://schemas.microsoft.com/office/2006/metadata/properties" xmlns:ns2="c2c417f6-98cb-488d-8eaa-f11839218971" xmlns:ns3="5b94deba-53a2-4c72-a75f-90d1aa9c96ba" targetNamespace="http://schemas.microsoft.com/office/2006/metadata/properties" ma:root="true" ma:fieldsID="7cc7c7d2613c697be3f259328111fa56" ns2:_="" ns3:_="">
    <xsd:import namespace="c2c417f6-98cb-488d-8eaa-f11839218971"/>
    <xsd:import namespace="5b94deba-53a2-4c72-a75f-90d1aa9c96b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c417f6-98cb-488d-8eaa-f118392189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94deba-53a2-4c72-a75f-90d1aa9c96ba"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9C0810-EFB6-4A26-B274-66A6C04F0EB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77F5794-AA82-4A71-B0BF-91B084D2916E}">
  <ds:schemaRefs>
    <ds:schemaRef ds:uri="http://schemas.microsoft.com/sharepoint/v3/contenttype/forms"/>
  </ds:schemaRefs>
</ds:datastoreItem>
</file>

<file path=customXml/itemProps3.xml><?xml version="1.0" encoding="utf-8"?>
<ds:datastoreItem xmlns:ds="http://schemas.openxmlformats.org/officeDocument/2006/customXml" ds:itemID="{A4F4C1C8-401B-4E15-8D8F-F26B0996F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c417f6-98cb-488d-8eaa-f11839218971"/>
    <ds:schemaRef ds:uri="5b94deba-53a2-4c72-a75f-90d1aa9c96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2487</Words>
  <Application>Microsoft Office PowerPoint</Application>
  <PresentationFormat>Widescreen</PresentationFormat>
  <Paragraphs>266</Paragraphs>
  <Slides>28</Slides>
  <Notes>28</Notes>
  <HiddenSlides>1</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28</vt:i4>
      </vt:variant>
    </vt:vector>
  </HeadingPairs>
  <TitlesOfParts>
    <vt:vector size="35" baseType="lpstr">
      <vt:lpstr>Arial Narrow</vt:lpstr>
      <vt:lpstr>Times New Roman</vt:lpstr>
      <vt:lpstr>Arial</vt:lpstr>
      <vt:lpstr>Calibri</vt:lpstr>
      <vt:lpstr>Aresys - White Front</vt:lpstr>
      <vt:lpstr>Aresys - White</vt:lpstr>
      <vt:lpstr>Aresys - 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Tina Crnigoj Marc</dc:creator>
  <cp:lastModifiedBy>Tina Crnigoj Marc</cp:lastModifiedBy>
  <cp:revision>1</cp:revision>
  <dcterms:modified xsi:type="dcterms:W3CDTF">2022-08-03T15:02:08Z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0x010100AF3EC2B1C4031B43862FAB59DE339AEB</vt:lpwstr>
  </property>
</Properties>
</file>